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70" r:id="rId4"/>
    <p:sldId id="257" r:id="rId5"/>
    <p:sldId id="268" r:id="rId6"/>
    <p:sldId id="276" r:id="rId7"/>
    <p:sldId id="258" r:id="rId8"/>
    <p:sldId id="259" r:id="rId9"/>
    <p:sldId id="278" r:id="rId10"/>
    <p:sldId id="264" r:id="rId11"/>
    <p:sldId id="280" r:id="rId12"/>
    <p:sldId id="26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" userId="b80f487c-37b9-4861-b54c-c08f6ffd0336" providerId="ADAL" clId="{1B5A42BB-D085-4422-ADF5-318336287C1A}"/>
    <pc:docChg chg="undo custSel addSld delSld modSld sldOrd">
      <pc:chgData name="David" userId="b80f487c-37b9-4861-b54c-c08f6ffd0336" providerId="ADAL" clId="{1B5A42BB-D085-4422-ADF5-318336287C1A}" dt="2021-02-04T09:37:23.751" v="13622" actId="255"/>
      <pc:docMkLst>
        <pc:docMk/>
      </pc:docMkLst>
      <pc:sldChg chg="modSp mod">
        <pc:chgData name="David" userId="b80f487c-37b9-4861-b54c-c08f6ffd0336" providerId="ADAL" clId="{1B5A42BB-D085-4422-ADF5-318336287C1A}" dt="2021-02-03T10:12:07.623" v="159" actId="6549"/>
        <pc:sldMkLst>
          <pc:docMk/>
          <pc:sldMk cId="1452147385" sldId="256"/>
        </pc:sldMkLst>
        <pc:spChg chg="mod">
          <ac:chgData name="David" userId="b80f487c-37b9-4861-b54c-c08f6ffd0336" providerId="ADAL" clId="{1B5A42BB-D085-4422-ADF5-318336287C1A}" dt="2021-02-03T10:11:25.763" v="120" actId="20577"/>
          <ac:spMkLst>
            <pc:docMk/>
            <pc:sldMk cId="1452147385" sldId="256"/>
            <ac:spMk id="5" creationId="{CF275F11-031E-4624-89B9-97365DC30A34}"/>
          </ac:spMkLst>
        </pc:spChg>
        <pc:spChg chg="mod">
          <ac:chgData name="David" userId="b80f487c-37b9-4861-b54c-c08f6ffd0336" providerId="ADAL" clId="{1B5A42BB-D085-4422-ADF5-318336287C1A}" dt="2021-02-03T10:12:07.623" v="159" actId="6549"/>
          <ac:spMkLst>
            <pc:docMk/>
            <pc:sldMk cId="1452147385" sldId="256"/>
            <ac:spMk id="7" creationId="{1757AC00-1942-4578-B4B3-D873AE3FED79}"/>
          </ac:spMkLst>
        </pc:spChg>
      </pc:sldChg>
      <pc:sldChg chg="addSp delSp modSp mod">
        <pc:chgData name="David" userId="b80f487c-37b9-4861-b54c-c08f6ffd0336" providerId="ADAL" clId="{1B5A42BB-D085-4422-ADF5-318336287C1A}" dt="2021-02-04T09:25:20.320" v="13522" actId="255"/>
        <pc:sldMkLst>
          <pc:docMk/>
          <pc:sldMk cId="2322249956" sldId="257"/>
        </pc:sldMkLst>
        <pc:spChg chg="del mod">
          <ac:chgData name="David" userId="b80f487c-37b9-4861-b54c-c08f6ffd0336" providerId="ADAL" clId="{1B5A42BB-D085-4422-ADF5-318336287C1A}" dt="2021-02-03T15:30:41.480" v="3670" actId="478"/>
          <ac:spMkLst>
            <pc:docMk/>
            <pc:sldMk cId="2322249956" sldId="257"/>
            <ac:spMk id="3" creationId="{36D53C44-5157-4FC8-819A-FB0EFE46842B}"/>
          </ac:spMkLst>
        </pc:spChg>
        <pc:spChg chg="add mod">
          <ac:chgData name="David" userId="b80f487c-37b9-4861-b54c-c08f6ffd0336" providerId="ADAL" clId="{1B5A42BB-D085-4422-ADF5-318336287C1A}" dt="2021-02-04T09:25:20.320" v="13522" actId="255"/>
          <ac:spMkLst>
            <pc:docMk/>
            <pc:sldMk cId="2322249956" sldId="257"/>
            <ac:spMk id="7" creationId="{4CFC77E6-EDDD-4777-8E60-3A645A78494A}"/>
          </ac:spMkLst>
        </pc:spChg>
        <pc:graphicFrameChg chg="add del mod modGraphic">
          <ac:chgData name="David" userId="b80f487c-37b9-4861-b54c-c08f6ffd0336" providerId="ADAL" clId="{1B5A42BB-D085-4422-ADF5-318336287C1A}" dt="2021-02-03T15:35:20.959" v="3679" actId="478"/>
          <ac:graphicFrameMkLst>
            <pc:docMk/>
            <pc:sldMk cId="2322249956" sldId="257"/>
            <ac:graphicFrameMk id="2" creationId="{5BDD880B-AA01-4051-991F-3CDEA1EDB506}"/>
          </ac:graphicFrameMkLst>
        </pc:graphicFrameChg>
        <pc:graphicFrameChg chg="add del mod modGraphic">
          <ac:chgData name="David" userId="b80f487c-37b9-4861-b54c-c08f6ffd0336" providerId="ADAL" clId="{1B5A42BB-D085-4422-ADF5-318336287C1A}" dt="2021-02-03T15:46:48.460" v="3696" actId="478"/>
          <ac:graphicFrameMkLst>
            <pc:docMk/>
            <pc:sldMk cId="2322249956" sldId="257"/>
            <ac:graphicFrameMk id="5" creationId="{AEFB877E-842B-4406-9924-14D99DBDD32A}"/>
          </ac:graphicFrameMkLst>
        </pc:graphicFrameChg>
      </pc:sldChg>
      <pc:sldChg chg="addSp modSp mod">
        <pc:chgData name="David" userId="b80f487c-37b9-4861-b54c-c08f6ffd0336" providerId="ADAL" clId="{1B5A42BB-D085-4422-ADF5-318336287C1A}" dt="2021-02-04T09:26:44.329" v="13528" actId="114"/>
        <pc:sldMkLst>
          <pc:docMk/>
          <pc:sldMk cId="3893607179" sldId="258"/>
        </pc:sldMkLst>
        <pc:spChg chg="add mod">
          <ac:chgData name="David" userId="b80f487c-37b9-4861-b54c-c08f6ffd0336" providerId="ADAL" clId="{1B5A42BB-D085-4422-ADF5-318336287C1A}" dt="2021-02-04T09:26:44.329" v="13528" actId="114"/>
          <ac:spMkLst>
            <pc:docMk/>
            <pc:sldMk cId="3893607179" sldId="258"/>
            <ac:spMk id="2" creationId="{2FD36EBD-5183-41C0-BAF7-9B9AF52A252B}"/>
          </ac:spMkLst>
        </pc:spChg>
        <pc:spChg chg="mod">
          <ac:chgData name="David" userId="b80f487c-37b9-4861-b54c-c08f6ffd0336" providerId="ADAL" clId="{1B5A42BB-D085-4422-ADF5-318336287C1A}" dt="2021-02-03T17:07:03.975" v="5807" actId="21"/>
          <ac:spMkLst>
            <pc:docMk/>
            <pc:sldMk cId="3893607179" sldId="258"/>
            <ac:spMk id="6" creationId="{84F09CAA-5100-419D-8377-C2D81ACD148F}"/>
          </ac:spMkLst>
        </pc:spChg>
      </pc:sldChg>
      <pc:sldChg chg="addSp modSp mod">
        <pc:chgData name="David" userId="b80f487c-37b9-4861-b54c-c08f6ffd0336" providerId="ADAL" clId="{1B5A42BB-D085-4422-ADF5-318336287C1A}" dt="2021-02-04T09:36:22.209" v="13612" actId="1076"/>
        <pc:sldMkLst>
          <pc:docMk/>
          <pc:sldMk cId="4002420003" sldId="259"/>
        </pc:sldMkLst>
        <pc:spChg chg="add mod">
          <ac:chgData name="David" userId="b80f487c-37b9-4861-b54c-c08f6ffd0336" providerId="ADAL" clId="{1B5A42BB-D085-4422-ADF5-318336287C1A}" dt="2021-02-04T09:36:22.209" v="13612" actId="1076"/>
          <ac:spMkLst>
            <pc:docMk/>
            <pc:sldMk cId="4002420003" sldId="259"/>
            <ac:spMk id="5" creationId="{01253E8F-05F7-431D-B142-F819964AF02B}"/>
          </ac:spMkLst>
        </pc:spChg>
        <pc:spChg chg="mod">
          <ac:chgData name="David" userId="b80f487c-37b9-4861-b54c-c08f6ffd0336" providerId="ADAL" clId="{1B5A42BB-D085-4422-ADF5-318336287C1A}" dt="2021-02-03T15:30:56.709" v="3672" actId="27636"/>
          <ac:spMkLst>
            <pc:docMk/>
            <pc:sldMk cId="4002420003" sldId="259"/>
            <ac:spMk id="6" creationId="{84F09CAA-5100-419D-8377-C2D81ACD148F}"/>
          </ac:spMkLst>
        </pc:spChg>
      </pc:sldChg>
      <pc:sldChg chg="del">
        <pc:chgData name="David" userId="b80f487c-37b9-4861-b54c-c08f6ffd0336" providerId="ADAL" clId="{1B5A42BB-D085-4422-ADF5-318336287C1A}" dt="2021-02-03T19:21:17.454" v="10206" actId="47"/>
        <pc:sldMkLst>
          <pc:docMk/>
          <pc:sldMk cId="3039623835" sldId="262"/>
        </pc:sldMkLst>
      </pc:sldChg>
      <pc:sldChg chg="modSp mod">
        <pc:chgData name="David" userId="b80f487c-37b9-4861-b54c-c08f6ffd0336" providerId="ADAL" clId="{1B5A42BB-D085-4422-ADF5-318336287C1A}" dt="2021-02-04T09:33:00.085" v="13581" actId="1076"/>
        <pc:sldMkLst>
          <pc:docMk/>
          <pc:sldMk cId="1911653957" sldId="264"/>
        </pc:sldMkLst>
        <pc:spChg chg="mod">
          <ac:chgData name="David" userId="b80f487c-37b9-4861-b54c-c08f6ffd0336" providerId="ADAL" clId="{1B5A42BB-D085-4422-ADF5-318336287C1A}" dt="2021-02-04T09:33:00.085" v="13581" actId="1076"/>
          <ac:spMkLst>
            <pc:docMk/>
            <pc:sldMk cId="1911653957" sldId="264"/>
            <ac:spMk id="6" creationId="{84F09CAA-5100-419D-8377-C2D81ACD148F}"/>
          </ac:spMkLst>
        </pc:spChg>
      </pc:sldChg>
      <pc:sldChg chg="del">
        <pc:chgData name="David" userId="b80f487c-37b9-4861-b54c-c08f6ffd0336" providerId="ADAL" clId="{1B5A42BB-D085-4422-ADF5-318336287C1A}" dt="2021-02-04T07:36:53.772" v="12327" actId="2696"/>
        <pc:sldMkLst>
          <pc:docMk/>
          <pc:sldMk cId="1138835192" sldId="266"/>
        </pc:sldMkLst>
      </pc:sldChg>
      <pc:sldChg chg="modSp add del mod">
        <pc:chgData name="David" userId="b80f487c-37b9-4861-b54c-c08f6ffd0336" providerId="ADAL" clId="{1B5A42BB-D085-4422-ADF5-318336287C1A}" dt="2021-02-04T09:24:30.227" v="13521" actId="47"/>
        <pc:sldMkLst>
          <pc:docMk/>
          <pc:sldMk cId="1830576088" sldId="266"/>
        </pc:sldMkLst>
        <pc:spChg chg="mod">
          <ac:chgData name="David" userId="b80f487c-37b9-4861-b54c-c08f6ffd0336" providerId="ADAL" clId="{1B5A42BB-D085-4422-ADF5-318336287C1A}" dt="2021-02-04T09:24:24.478" v="13520" actId="6549"/>
          <ac:spMkLst>
            <pc:docMk/>
            <pc:sldMk cId="1830576088" sldId="266"/>
            <ac:spMk id="6" creationId="{84F09CAA-5100-419D-8377-C2D81ACD148F}"/>
          </ac:spMkLst>
        </pc:spChg>
      </pc:sldChg>
      <pc:sldChg chg="delSp new del mod">
        <pc:chgData name="David" userId="b80f487c-37b9-4861-b54c-c08f6ffd0336" providerId="ADAL" clId="{1B5A42BB-D085-4422-ADF5-318336287C1A}" dt="2021-02-03T12:54:06.451" v="1173" actId="47"/>
        <pc:sldMkLst>
          <pc:docMk/>
          <pc:sldMk cId="4236528615" sldId="267"/>
        </pc:sldMkLst>
        <pc:spChg chg="del">
          <ac:chgData name="David" userId="b80f487c-37b9-4861-b54c-c08f6ffd0336" providerId="ADAL" clId="{1B5A42BB-D085-4422-ADF5-318336287C1A}" dt="2021-02-03T12:53:53.571" v="1170" actId="478"/>
          <ac:spMkLst>
            <pc:docMk/>
            <pc:sldMk cId="4236528615" sldId="267"/>
            <ac:spMk id="2" creationId="{15588CFC-95D5-476C-89DC-B5CEF5447FC8}"/>
          </ac:spMkLst>
        </pc:spChg>
        <pc:spChg chg="del">
          <ac:chgData name="David" userId="b80f487c-37b9-4861-b54c-c08f6ffd0336" providerId="ADAL" clId="{1B5A42BB-D085-4422-ADF5-318336287C1A}" dt="2021-02-03T12:53:59.171" v="1171" actId="478"/>
          <ac:spMkLst>
            <pc:docMk/>
            <pc:sldMk cId="4236528615" sldId="267"/>
            <ac:spMk id="3" creationId="{02A3DB93-95DB-4263-B4BD-DDD7F2CD8F10}"/>
          </ac:spMkLst>
        </pc:spChg>
      </pc:sldChg>
      <pc:sldChg chg="addSp delSp modSp add mod">
        <pc:chgData name="David" userId="b80f487c-37b9-4861-b54c-c08f6ffd0336" providerId="ADAL" clId="{1B5A42BB-D085-4422-ADF5-318336287C1A}" dt="2021-02-04T09:26:09.519" v="13526" actId="1076"/>
        <pc:sldMkLst>
          <pc:docMk/>
          <pc:sldMk cId="3485944243" sldId="268"/>
        </pc:sldMkLst>
        <pc:spChg chg="del mod">
          <ac:chgData name="David" userId="b80f487c-37b9-4861-b54c-c08f6ffd0336" providerId="ADAL" clId="{1B5A42BB-D085-4422-ADF5-318336287C1A}" dt="2021-02-03T16:05:11.749" v="4237" actId="478"/>
          <ac:spMkLst>
            <pc:docMk/>
            <pc:sldMk cId="3485944243" sldId="268"/>
            <ac:spMk id="3" creationId="{36D53C44-5157-4FC8-819A-FB0EFE46842B}"/>
          </ac:spMkLst>
        </pc:spChg>
        <pc:spChg chg="add mod">
          <ac:chgData name="David" userId="b80f487c-37b9-4861-b54c-c08f6ffd0336" providerId="ADAL" clId="{1B5A42BB-D085-4422-ADF5-318336287C1A}" dt="2021-02-04T09:26:09.519" v="13526" actId="1076"/>
          <ac:spMkLst>
            <pc:docMk/>
            <pc:sldMk cId="3485944243" sldId="268"/>
            <ac:spMk id="5" creationId="{8BAF8B58-049A-4786-BFEE-3CE790CA4101}"/>
          </ac:spMkLst>
        </pc:spChg>
      </pc:sldChg>
      <pc:sldChg chg="new del">
        <pc:chgData name="David" userId="b80f487c-37b9-4861-b54c-c08f6ffd0336" providerId="ADAL" clId="{1B5A42BB-D085-4422-ADF5-318336287C1A}" dt="2021-02-03T15:28:14.715" v="3653" actId="47"/>
        <pc:sldMkLst>
          <pc:docMk/>
          <pc:sldMk cId="820828424" sldId="269"/>
        </pc:sldMkLst>
      </pc:sldChg>
      <pc:sldChg chg="modSp add mod">
        <pc:chgData name="David" userId="b80f487c-37b9-4861-b54c-c08f6ffd0336" providerId="ADAL" clId="{1B5A42BB-D085-4422-ADF5-318336287C1A}" dt="2021-02-04T09:35:38.812" v="13610" actId="6549"/>
        <pc:sldMkLst>
          <pc:docMk/>
          <pc:sldMk cId="2203639752" sldId="270"/>
        </pc:sldMkLst>
        <pc:spChg chg="mod">
          <ac:chgData name="David" userId="b80f487c-37b9-4861-b54c-c08f6ffd0336" providerId="ADAL" clId="{1B5A42BB-D085-4422-ADF5-318336287C1A}" dt="2021-02-04T09:35:38.812" v="13610" actId="6549"/>
          <ac:spMkLst>
            <pc:docMk/>
            <pc:sldMk cId="2203639752" sldId="270"/>
            <ac:spMk id="6" creationId="{84F09CAA-5100-419D-8377-C2D81ACD148F}"/>
          </ac:spMkLst>
        </pc:spChg>
      </pc:sldChg>
      <pc:sldChg chg="addSp delSp modSp add del mod">
        <pc:chgData name="David" userId="b80f487c-37b9-4861-b54c-c08f6ffd0336" providerId="ADAL" clId="{1B5A42BB-D085-4422-ADF5-318336287C1A}" dt="2021-02-04T07:36:06.802" v="12325" actId="47"/>
        <pc:sldMkLst>
          <pc:docMk/>
          <pc:sldMk cId="950323191" sldId="271"/>
        </pc:sldMkLst>
        <pc:spChg chg="del mod">
          <ac:chgData name="David" userId="b80f487c-37b9-4861-b54c-c08f6ffd0336" providerId="ADAL" clId="{1B5A42BB-D085-4422-ADF5-318336287C1A}" dt="2021-02-04T07:18:45.630" v="11437" actId="21"/>
          <ac:spMkLst>
            <pc:docMk/>
            <pc:sldMk cId="950323191" sldId="271"/>
            <ac:spMk id="3" creationId="{9E355D45-57AF-48D5-BB66-A8A48EF97F56}"/>
          </ac:spMkLst>
        </pc:spChg>
        <pc:spChg chg="add del mod">
          <ac:chgData name="David" userId="b80f487c-37b9-4861-b54c-c08f6ffd0336" providerId="ADAL" clId="{1B5A42BB-D085-4422-ADF5-318336287C1A}" dt="2021-02-04T07:20:19.758" v="11453"/>
          <ac:spMkLst>
            <pc:docMk/>
            <pc:sldMk cId="950323191" sldId="271"/>
            <ac:spMk id="7" creationId="{CB78ACAA-C156-4116-8E30-C064A2F706ED}"/>
          </ac:spMkLst>
        </pc:spChg>
      </pc:sldChg>
      <pc:sldChg chg="addSp delSp new del mod ord">
        <pc:chgData name="David" userId="b80f487c-37b9-4861-b54c-c08f6ffd0336" providerId="ADAL" clId="{1B5A42BB-D085-4422-ADF5-318336287C1A}" dt="2021-02-03T19:43:31.829" v="11432" actId="2696"/>
        <pc:sldMkLst>
          <pc:docMk/>
          <pc:sldMk cId="1380753691" sldId="271"/>
        </pc:sldMkLst>
        <pc:spChg chg="add del">
          <ac:chgData name="David" userId="b80f487c-37b9-4861-b54c-c08f6ffd0336" providerId="ADAL" clId="{1B5A42BB-D085-4422-ADF5-318336287C1A}" dt="2021-02-03T16:04:42.016" v="4231" actId="22"/>
          <ac:spMkLst>
            <pc:docMk/>
            <pc:sldMk cId="1380753691" sldId="271"/>
            <ac:spMk id="5" creationId="{6AF3DA0D-953C-40CD-A770-B549428E97B4}"/>
          </ac:spMkLst>
        </pc:spChg>
        <pc:spChg chg="add">
          <ac:chgData name="David" userId="b80f487c-37b9-4861-b54c-c08f6ffd0336" providerId="ADAL" clId="{1B5A42BB-D085-4422-ADF5-318336287C1A}" dt="2021-02-03T16:04:52.992" v="4236" actId="22"/>
          <ac:spMkLst>
            <pc:docMk/>
            <pc:sldMk cId="1380753691" sldId="271"/>
            <ac:spMk id="7" creationId="{CB78ACAA-C156-4116-8E30-C064A2F706ED}"/>
          </ac:spMkLst>
        </pc:spChg>
      </pc:sldChg>
      <pc:sldChg chg="new del">
        <pc:chgData name="David" userId="b80f487c-37b9-4861-b54c-c08f6ffd0336" providerId="ADAL" clId="{1B5A42BB-D085-4422-ADF5-318336287C1A}" dt="2021-02-03T17:11:41.006" v="5891" actId="47"/>
        <pc:sldMkLst>
          <pc:docMk/>
          <pc:sldMk cId="2439419720" sldId="272"/>
        </pc:sldMkLst>
      </pc:sldChg>
      <pc:sldChg chg="new del">
        <pc:chgData name="David" userId="b80f487c-37b9-4861-b54c-c08f6ffd0336" providerId="ADAL" clId="{1B5A42BB-D085-4422-ADF5-318336287C1A}" dt="2021-02-03T17:06:41.849" v="5806" actId="47"/>
        <pc:sldMkLst>
          <pc:docMk/>
          <pc:sldMk cId="3881895272" sldId="273"/>
        </pc:sldMkLst>
      </pc:sldChg>
      <pc:sldChg chg="addSp modSp add mod">
        <pc:chgData name="David" userId="b80f487c-37b9-4861-b54c-c08f6ffd0336" providerId="ADAL" clId="{1B5A42BB-D085-4422-ADF5-318336287C1A}" dt="2021-02-03T17:09:42.820" v="5880" actId="20577"/>
        <pc:sldMkLst>
          <pc:docMk/>
          <pc:sldMk cId="1380118775" sldId="274"/>
        </pc:sldMkLst>
        <pc:spChg chg="add mod">
          <ac:chgData name="David" userId="b80f487c-37b9-4861-b54c-c08f6ffd0336" providerId="ADAL" clId="{1B5A42BB-D085-4422-ADF5-318336287C1A}" dt="2021-02-03T17:09:42.820" v="5880" actId="20577"/>
          <ac:spMkLst>
            <pc:docMk/>
            <pc:sldMk cId="1380118775" sldId="274"/>
            <ac:spMk id="5" creationId="{1AE2F04D-0A85-4986-9E3A-B4027503C883}"/>
          </ac:spMkLst>
        </pc:spChg>
      </pc:sldChg>
      <pc:sldChg chg="add del">
        <pc:chgData name="David" userId="b80f487c-37b9-4861-b54c-c08f6ffd0336" providerId="ADAL" clId="{1B5A42BB-D085-4422-ADF5-318336287C1A}" dt="2021-02-03T17:12:12.572" v="5893" actId="47"/>
        <pc:sldMkLst>
          <pc:docMk/>
          <pc:sldMk cId="933103508" sldId="275"/>
        </pc:sldMkLst>
      </pc:sldChg>
      <pc:sldChg chg="modSp add mod">
        <pc:chgData name="David" userId="b80f487c-37b9-4861-b54c-c08f6ffd0336" providerId="ADAL" clId="{1B5A42BB-D085-4422-ADF5-318336287C1A}" dt="2021-02-04T09:26:32.041" v="13527" actId="114"/>
        <pc:sldMkLst>
          <pc:docMk/>
          <pc:sldMk cId="402301662" sldId="276"/>
        </pc:sldMkLst>
        <pc:spChg chg="mod">
          <ac:chgData name="David" userId="b80f487c-37b9-4861-b54c-c08f6ffd0336" providerId="ADAL" clId="{1B5A42BB-D085-4422-ADF5-318336287C1A}" dt="2021-02-04T09:26:32.041" v="13527" actId="114"/>
          <ac:spMkLst>
            <pc:docMk/>
            <pc:sldMk cId="402301662" sldId="276"/>
            <ac:spMk id="5" creationId="{1AE2F04D-0A85-4986-9E3A-B4027503C883}"/>
          </ac:spMkLst>
        </pc:spChg>
      </pc:sldChg>
      <pc:sldChg chg="new del">
        <pc:chgData name="David" userId="b80f487c-37b9-4861-b54c-c08f6ffd0336" providerId="ADAL" clId="{1B5A42BB-D085-4422-ADF5-318336287C1A}" dt="2021-02-03T18:59:44.049" v="8882" actId="47"/>
        <pc:sldMkLst>
          <pc:docMk/>
          <pc:sldMk cId="838356976" sldId="277"/>
        </pc:sldMkLst>
      </pc:sldChg>
      <pc:sldChg chg="modSp add mod ord">
        <pc:chgData name="David" userId="b80f487c-37b9-4861-b54c-c08f6ffd0336" providerId="ADAL" clId="{1B5A42BB-D085-4422-ADF5-318336287C1A}" dt="2021-02-04T09:37:23.751" v="13622" actId="255"/>
        <pc:sldMkLst>
          <pc:docMk/>
          <pc:sldMk cId="188726939" sldId="278"/>
        </pc:sldMkLst>
        <pc:spChg chg="mod">
          <ac:chgData name="David" userId="b80f487c-37b9-4861-b54c-c08f6ffd0336" providerId="ADAL" clId="{1B5A42BB-D085-4422-ADF5-318336287C1A}" dt="2021-02-04T09:37:23.751" v="13622" actId="255"/>
          <ac:spMkLst>
            <pc:docMk/>
            <pc:sldMk cId="188726939" sldId="278"/>
            <ac:spMk id="5" creationId="{8BAF8B58-049A-4786-BFEE-3CE790CA4101}"/>
          </ac:spMkLst>
        </pc:spChg>
      </pc:sldChg>
      <pc:sldChg chg="new del">
        <pc:chgData name="David" userId="b80f487c-37b9-4861-b54c-c08f6ffd0336" providerId="ADAL" clId="{1B5A42BB-D085-4422-ADF5-318336287C1A}" dt="2021-02-04T07:20:07.045" v="11449" actId="47"/>
        <pc:sldMkLst>
          <pc:docMk/>
          <pc:sldMk cId="1646703087" sldId="279"/>
        </pc:sldMkLst>
      </pc:sldChg>
      <pc:sldChg chg="new del">
        <pc:chgData name="David" userId="b80f487c-37b9-4861-b54c-c08f6ffd0336" providerId="ADAL" clId="{1B5A42BB-D085-4422-ADF5-318336287C1A}" dt="2021-02-03T19:43:57.998" v="11435" actId="47"/>
        <pc:sldMkLst>
          <pc:docMk/>
          <pc:sldMk cId="2303794916" sldId="279"/>
        </pc:sldMkLst>
      </pc:sldChg>
      <pc:sldChg chg="modSp add mod">
        <pc:chgData name="David" userId="b80f487c-37b9-4861-b54c-c08f6ffd0336" providerId="ADAL" clId="{1B5A42BB-D085-4422-ADF5-318336287C1A}" dt="2021-02-04T09:31:24.408" v="13569" actId="255"/>
        <pc:sldMkLst>
          <pc:docMk/>
          <pc:sldMk cId="470498408" sldId="280"/>
        </pc:sldMkLst>
        <pc:spChg chg="mod">
          <ac:chgData name="David" userId="b80f487c-37b9-4861-b54c-c08f6ffd0336" providerId="ADAL" clId="{1B5A42BB-D085-4422-ADF5-318336287C1A}" dt="2021-02-04T09:31:24.408" v="13569" actId="255"/>
          <ac:spMkLst>
            <pc:docMk/>
            <pc:sldMk cId="470498408" sldId="280"/>
            <ac:spMk id="5" creationId="{8BAF8B58-049A-4786-BFEE-3CE790CA4101}"/>
          </ac:spMkLst>
        </pc:spChg>
        <pc:picChg chg="mod">
          <ac:chgData name="David" userId="b80f487c-37b9-4861-b54c-c08f6ffd0336" providerId="ADAL" clId="{1B5A42BB-D085-4422-ADF5-318336287C1A}" dt="2021-02-04T09:30:59.958" v="13566" actId="1076"/>
          <ac:picMkLst>
            <pc:docMk/>
            <pc:sldMk cId="470498408" sldId="280"/>
            <ac:picMk id="4" creationId="{14648FF7-4B40-49B1-B2E2-E02DFD08CAF6}"/>
          </ac:picMkLst>
        </pc:picChg>
      </pc:sldChg>
      <pc:sldChg chg="new del">
        <pc:chgData name="David" userId="b80f487c-37b9-4861-b54c-c08f6ffd0336" providerId="ADAL" clId="{1B5A42BB-D085-4422-ADF5-318336287C1A}" dt="2021-02-04T07:37:01.390" v="12329" actId="47"/>
        <pc:sldMkLst>
          <pc:docMk/>
          <pc:sldMk cId="3943099017" sldId="28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A5A9C7-AEA5-4CE2-AA20-31765A65F6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5856B2-BBA4-408F-A7D8-B75F621D8B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1E23FA-A8F6-47A7-9E4A-69837F19D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F2491-971C-48D8-92E1-2E833E336870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CC3E29-8262-404B-AA03-74BBB045A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BB5703-4277-4E68-9CE8-F626B1C90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2A524-93C3-40F3-8614-D3FA6B5563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521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A47DB-89E2-48FD-A03A-732116AB8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4BA9DC-C188-44B6-A20C-82C7BF6F67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3ED116-89E9-4576-B162-8AA9CDB468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F2491-971C-48D8-92E1-2E833E336870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606EB0-8F6D-43A1-A819-A5BF2A942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2355EB-BAAC-4740-8C46-AFDF9CA03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2A524-93C3-40F3-8614-D3FA6B5563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992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EC96DA-35E9-4B5B-86F8-C8F4D4CFB5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2469D6-99AD-4D51-BFCE-402B6FAC4C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239A24-E0ED-4312-A1D3-F75B225EB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F2491-971C-48D8-92E1-2E833E336870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A5C435-89DB-4D4E-8E99-56F84E00F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4F5973-4789-4ED7-A9D1-DB235836E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2A524-93C3-40F3-8614-D3FA6B5563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031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BEDF0-31E3-4689-8DA9-0E733E5912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6DD5F2-DC35-421E-AD2F-8A6547DBFA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537AD8-30BB-4D72-BF44-D7306B5D7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F2491-971C-48D8-92E1-2E833E336870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FD543-1DE0-490F-89BD-29194423A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844DF3-23FD-40F5-90C3-770915616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2A524-93C3-40F3-8614-D3FA6B5563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647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90994-DA14-458E-B40B-62BB547729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E5EAC3-142E-4FD3-9691-4986577BD9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4AB847-5C5A-447C-8EFD-1896FF40A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F2491-971C-48D8-92E1-2E833E336870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AFBC3A-3FC9-469E-B2DF-8E4A90042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D26011-422F-449C-8F53-F995C7DF1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2A524-93C3-40F3-8614-D3FA6B5563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2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F14E03-0CE4-4164-933D-0AE751BCC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9E1450-B77E-4CED-8748-B776E47FFE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6DCCC7-6CE2-422C-8DA3-412355840B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4C0216-5B4D-45C5-8E4A-92B96CF93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F2491-971C-48D8-92E1-2E833E336870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71B335-C9CC-4B89-8DA3-EDBD25AD1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91910C-B03D-4BF6-8BDF-6C7B674CA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2A524-93C3-40F3-8614-D3FA6B5563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076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600D4-6835-42E0-AFE9-70F6CC71A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7547B3-8489-44E3-84C7-DF59C5AEF4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0FB07F-F02F-4540-A5B3-2803C0750D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982073-F5B1-4620-BC34-375ED1D618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3025328-19B2-41A3-AEB6-18C546EB82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AD07AD-E7CD-46AE-8C71-85B8C27B9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F2491-971C-48D8-92E1-2E833E336870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D36992E-DA8B-4F87-8674-7AD9CC417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6A02FB-AD0C-4DAD-9BBD-DF5B65E85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2A524-93C3-40F3-8614-D3FA6B5563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833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E58FA-585C-4D2E-9B5B-8C806BFFB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0B65BAE-620C-4426-905F-FC66541BF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F2491-971C-48D8-92E1-2E833E336870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B89D76-DEC5-4307-8FA6-FE1D26E2F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9778BB-1F5A-49A8-BB97-44F5F216F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2A524-93C3-40F3-8614-D3FA6B5563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201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D35122-128B-4629-BAE6-0DFC8FDB6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F2491-971C-48D8-92E1-2E833E336870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43A609-DA87-4FFB-B862-CD9EDBFCD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2D04BA-9171-423D-8321-B6FDB8C3F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2A524-93C3-40F3-8614-D3FA6B5563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260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303214-BF0C-42A6-9F04-4FE5322B3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A758B2-9461-457F-B05F-F29627BFFB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64CE99-778E-4FD9-A088-FEBFDFA8B6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9DF157-71FD-4AF5-A26E-B445F79F6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F2491-971C-48D8-92E1-2E833E336870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918A70-1B69-4280-9F46-5B98BD99B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C9058E-2AF0-4EB4-A32F-4ACAC4851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2A524-93C3-40F3-8614-D3FA6B5563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715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7F085A-5A4B-4552-8F21-F4CDC9267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B9BAB39-137B-44D3-9959-5453D64C20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1D3658-9334-44D1-A1D7-E78C91105D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F17921-5E6A-454A-9501-EF1DCFDCA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F2491-971C-48D8-92E1-2E833E336870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A7CB75-78B2-4CF7-84D9-878813522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02BAE0-7D14-4EFA-AC3C-8304F0DF1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2A524-93C3-40F3-8614-D3FA6B5563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81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F6AE9C-0661-40B6-AAB8-8361E0B8E7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9A6875-6279-41A1-988E-E72E2A069C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BF6F51-5D21-4DBD-B7CA-B632699905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5F2491-971C-48D8-92E1-2E833E336870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F4C843-4AE4-4396-9893-053A8C5684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CB409D-D1A8-4055-BC86-D29AA719E3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62A524-93C3-40F3-8614-D3FA6B5563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616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Skills4jobsTA" TargetMode="External"/><Relationship Id="rId2" Type="http://schemas.openxmlformats.org/officeDocument/2006/relationships/hyperlink" Target="mailto:Skills4Jobs.TA@gopa.de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CF275F11-031E-4624-89B9-97365DC30A34}"/>
              </a:ext>
            </a:extLst>
          </p:cNvPr>
          <p:cNvSpPr txBox="1">
            <a:spLocks/>
          </p:cNvSpPr>
          <p:nvPr/>
        </p:nvSpPr>
        <p:spPr>
          <a:xfrm>
            <a:off x="1162051" y="4742200"/>
            <a:ext cx="6096000" cy="116182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spcAft>
                <a:spcPts val="600"/>
              </a:spcAft>
            </a:pPr>
            <a:r>
              <a:rPr lang="en-US" sz="3600" b="1" spc="-40" dirty="0">
                <a:solidFill>
                  <a:srgbClr val="0070C0"/>
                </a:solidFill>
              </a:rPr>
              <a:t>Presentation to Skills4Jobs TA Project Third Steering Committee Meeting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1757AC00-1942-4578-B4B3-D873AE3FED79}"/>
              </a:ext>
            </a:extLst>
          </p:cNvPr>
          <p:cNvSpPr txBox="1">
            <a:spLocks/>
          </p:cNvSpPr>
          <p:nvPr/>
        </p:nvSpPr>
        <p:spPr>
          <a:xfrm>
            <a:off x="7794172" y="4908831"/>
            <a:ext cx="3508566" cy="82856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 spc="-2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spc="-2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spc="-2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spc="-2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 spc="-2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b="1" dirty="0">
                <a:solidFill>
                  <a:srgbClr val="0070C0"/>
                </a:solidFill>
              </a:rPr>
              <a:t>TA TEAM</a:t>
            </a:r>
          </a:p>
          <a:p>
            <a:pPr marL="0" indent="0">
              <a:buNone/>
            </a:pPr>
            <a:r>
              <a:rPr lang="en-GB" b="1" dirty="0">
                <a:solidFill>
                  <a:srgbClr val="0070C0"/>
                </a:solidFill>
              </a:rPr>
              <a:t>04.02.2021</a:t>
            </a:r>
            <a:endParaRPr lang="en-US" b="1" dirty="0">
              <a:solidFill>
                <a:srgbClr val="0070C0"/>
              </a:solidFill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E28A8CB-8572-4584-BE07-F2A0A489C09E}"/>
              </a:ext>
            </a:extLst>
          </p:cNvPr>
          <p:cNvCxnSpPr>
            <a:cxnSpLocks/>
          </p:cNvCxnSpPr>
          <p:nvPr/>
        </p:nvCxnSpPr>
        <p:spPr>
          <a:xfrm>
            <a:off x="7526111" y="4942113"/>
            <a:ext cx="0" cy="953748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BC8967C0-1ACF-4281-97FC-C729749B94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43839"/>
            <a:ext cx="12192000" cy="4533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1473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4F09CAA-5100-419D-8377-C2D81ACD148F}"/>
              </a:ext>
            </a:extLst>
          </p:cNvPr>
          <p:cNvSpPr txBox="1">
            <a:spLocks/>
          </p:cNvSpPr>
          <p:nvPr/>
        </p:nvSpPr>
        <p:spPr>
          <a:xfrm>
            <a:off x="695799" y="428625"/>
            <a:ext cx="6818340" cy="6429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3000" b="1" dirty="0">
                <a:solidFill>
                  <a:schemeClr val="accent1">
                    <a:lumMod val="75000"/>
                  </a:schemeClr>
                </a:solidFill>
              </a:rPr>
              <a:t>Component 6: Grant Scheme </a:t>
            </a:r>
            <a:endParaRPr lang="en-GB" sz="30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GB" sz="2000" b="1" dirty="0">
                <a:solidFill>
                  <a:schemeClr val="accent1">
                    <a:lumMod val="75000"/>
                  </a:schemeClr>
                </a:solidFill>
              </a:rPr>
              <a:t>Support to Grantees</a:t>
            </a:r>
            <a:endParaRPr lang="en-GB" sz="20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GB" sz="2000" u="sng" dirty="0">
                <a:solidFill>
                  <a:schemeClr val="accent1">
                    <a:lumMod val="75000"/>
                  </a:schemeClr>
                </a:solidFill>
              </a:rPr>
              <a:t>Since last SC meeting</a:t>
            </a:r>
            <a:r>
              <a:rPr lang="en-GB" sz="2000" dirty="0">
                <a:solidFill>
                  <a:schemeClr val="accent1">
                    <a:lumMod val="75000"/>
                  </a:schemeClr>
                </a:solidFill>
              </a:rPr>
              <a:t>: Grant scheme contracts started between August and November 2021. First introductory information sharing event (September 2020). Public presentation of the 9 grant projects during Skills Week (December)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000" u="sng" dirty="0">
                <a:solidFill>
                  <a:schemeClr val="accent1">
                    <a:lumMod val="75000"/>
                  </a:schemeClr>
                </a:solidFill>
              </a:rPr>
              <a:t>For next period</a:t>
            </a:r>
            <a:r>
              <a:rPr lang="en-GB" sz="2000" dirty="0">
                <a:solidFill>
                  <a:schemeClr val="accent1">
                    <a:lumMod val="75000"/>
                  </a:schemeClr>
                </a:solidFill>
              </a:rPr>
              <a:t>: Individual support, information sharing event planned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2000" b="1" dirty="0">
                <a:solidFill>
                  <a:schemeClr val="accent1">
                    <a:lumMod val="75000"/>
                  </a:schemeClr>
                </a:solidFill>
              </a:rPr>
              <a:t>Monitoring grant projects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2000" u="sng" dirty="0">
                <a:solidFill>
                  <a:schemeClr val="accent1">
                    <a:lumMod val="75000"/>
                  </a:schemeClr>
                </a:solidFill>
              </a:rPr>
              <a:t>Since last SC meeting: </a:t>
            </a:r>
            <a:r>
              <a:rPr lang="en-GB" sz="2000" dirty="0">
                <a:solidFill>
                  <a:schemeClr val="accent1">
                    <a:lumMod val="75000"/>
                  </a:schemeClr>
                </a:solidFill>
              </a:rPr>
              <a:t>Monitoring approach and plan developed. Log frames and first quarterly reports are being checked, with feedback and recommendations provided. Monitoring teams to be identified and coached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000" u="sng" dirty="0">
                <a:solidFill>
                  <a:schemeClr val="accent1">
                    <a:lumMod val="75000"/>
                  </a:schemeClr>
                </a:solidFill>
              </a:rPr>
              <a:t>For next period</a:t>
            </a:r>
            <a:r>
              <a:rPr lang="en-GB" sz="2000" dirty="0">
                <a:solidFill>
                  <a:schemeClr val="accent1">
                    <a:lumMod val="75000"/>
                  </a:schemeClr>
                </a:solidFill>
              </a:rPr>
              <a:t>: First quarterly monitoring to be completed, second round of monitoring to be carried out, including field visits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000" b="1" dirty="0">
                <a:solidFill>
                  <a:schemeClr val="accent1">
                    <a:lumMod val="75000"/>
                  </a:schemeClr>
                </a:solidFill>
              </a:rPr>
              <a:t>Issue for discussion</a:t>
            </a:r>
            <a:r>
              <a:rPr lang="en-GB" sz="2000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000" i="1" dirty="0">
                <a:solidFill>
                  <a:schemeClr val="accent1">
                    <a:lumMod val="75000"/>
                  </a:schemeClr>
                </a:solidFill>
              </a:rPr>
              <a:t>How to involve representatives of beneficiary ministries in M&amp;E team?</a:t>
            </a:r>
          </a:p>
          <a:p>
            <a:endParaRPr lang="en-GB" dirty="0"/>
          </a:p>
          <a:p>
            <a:endParaRPr lang="en-GB" dirty="0"/>
          </a:p>
          <a:p>
            <a:endParaRPr lang="en-US" dirty="0"/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1838C0DA-3599-4D61-9931-AD357EEF43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7032" y="0"/>
            <a:ext cx="410496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16539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A picture containing bird&#10;&#10;Description automatically generated">
            <a:extLst>
              <a:ext uri="{FF2B5EF4-FFF2-40B4-BE49-F238E27FC236}">
                <a16:creationId xmlns:a16="http://schemas.microsoft.com/office/drawing/2014/main" id="{14648FF7-4B40-49B1-B2E2-E02DFD08CA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9068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BAF8B58-049A-4786-BFEE-3CE790CA4101}"/>
              </a:ext>
            </a:extLst>
          </p:cNvPr>
          <p:cNvSpPr txBox="1"/>
          <p:nvPr/>
        </p:nvSpPr>
        <p:spPr>
          <a:xfrm>
            <a:off x="443060" y="845344"/>
            <a:ext cx="11748940" cy="64574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34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GB" sz="1800" b="0" u="sng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GB" sz="24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spcAft>
                <a:spcPts val="600"/>
              </a:spcAft>
              <a:buNone/>
            </a:pPr>
            <a:r>
              <a:rPr lang="en-GB" sz="2800" b="1" dirty="0">
                <a:solidFill>
                  <a:schemeClr val="accent1">
                    <a:lumMod val="75000"/>
                  </a:schemeClr>
                </a:solidFill>
              </a:rPr>
              <a:t>Issues for the next progress report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GB" sz="2100" dirty="0">
                <a:solidFill>
                  <a:schemeClr val="accent1">
                    <a:lumMod val="75000"/>
                  </a:schemeClr>
                </a:solidFill>
              </a:rPr>
              <a:t>After 18 months it is a good time to take stock of progress and review priorities for the remaining 30 months</a:t>
            </a:r>
            <a:r>
              <a:rPr lang="en-GB" sz="21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marL="0" indent="0">
              <a:buNone/>
            </a:pPr>
            <a:r>
              <a:rPr lang="en-GB" sz="2100" b="1" dirty="0">
                <a:solidFill>
                  <a:schemeClr val="accent1">
                    <a:lumMod val="75000"/>
                  </a:schemeClr>
                </a:solidFill>
              </a:rPr>
              <a:t>Contract addendum </a:t>
            </a:r>
            <a:r>
              <a:rPr lang="en-GB" sz="2100" dirty="0">
                <a:solidFill>
                  <a:schemeClr val="accent1">
                    <a:lumMod val="75000"/>
                  </a:schemeClr>
                </a:solidFill>
              </a:rPr>
              <a:t>under consideration: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100" dirty="0">
                <a:solidFill>
                  <a:schemeClr val="accent1">
                    <a:lumMod val="75000"/>
                  </a:schemeClr>
                </a:solidFill>
              </a:rPr>
              <a:t>Scope of many activities has grown without a corresponding increase in resources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100" dirty="0">
                <a:solidFill>
                  <a:schemeClr val="accent1">
                    <a:lumMod val="75000"/>
                  </a:schemeClr>
                </a:solidFill>
              </a:rPr>
              <a:t>Additional activities may be proposed, e.g. related to Skills Georgia or as follow-up to other EU projects</a:t>
            </a:r>
            <a:endParaRPr lang="en-GB" sz="2100" u="sng" dirty="0">
              <a:solidFill>
                <a:schemeClr val="accent1">
                  <a:lumMod val="75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100" dirty="0">
                <a:solidFill>
                  <a:schemeClr val="accent1">
                    <a:lumMod val="75000"/>
                  </a:schemeClr>
                </a:solidFill>
              </a:rPr>
              <a:t>NKE working days are being used up very quickly, esp. for local experts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100" dirty="0">
                <a:solidFill>
                  <a:schemeClr val="accent1">
                    <a:lumMod val="75000"/>
                  </a:schemeClr>
                </a:solidFill>
              </a:rPr>
              <a:t>Use of incidentals budget e.g. for sub-contracting is currently restricted under the </a:t>
            </a:r>
            <a:r>
              <a:rPr lang="en-GB" sz="2100" dirty="0" err="1">
                <a:solidFill>
                  <a:schemeClr val="accent1">
                    <a:lumMod val="75000"/>
                  </a:schemeClr>
                </a:solidFill>
              </a:rPr>
              <a:t>ToR</a:t>
            </a:r>
            <a:endParaRPr lang="en-GB" sz="21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sz="2100" dirty="0">
                <a:solidFill>
                  <a:schemeClr val="accent1">
                    <a:lumMod val="75000"/>
                  </a:schemeClr>
                </a:solidFill>
              </a:rPr>
              <a:t>May involve: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100" dirty="0">
                <a:solidFill>
                  <a:schemeClr val="accent1">
                    <a:lumMod val="75000"/>
                  </a:schemeClr>
                </a:solidFill>
              </a:rPr>
              <a:t>Reallocation of resources between different budget categories or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100" dirty="0">
                <a:solidFill>
                  <a:schemeClr val="accent1">
                    <a:lumMod val="75000"/>
                  </a:schemeClr>
                </a:solidFill>
              </a:rPr>
              <a:t>Injection of additional resources</a:t>
            </a:r>
          </a:p>
          <a:p>
            <a:pPr>
              <a:spcAft>
                <a:spcPts val="600"/>
              </a:spcAft>
            </a:pPr>
            <a:r>
              <a:rPr lang="en-GB" sz="2100" dirty="0">
                <a:solidFill>
                  <a:schemeClr val="accent1">
                    <a:lumMod val="75000"/>
                  </a:schemeClr>
                </a:solidFill>
              </a:rPr>
              <a:t>Beneficiaries will be consulted during February about current log frame and activity matrix, and the Third Progress Report will include recommendations for any changes that are considered necessary</a:t>
            </a:r>
          </a:p>
          <a:p>
            <a:pPr>
              <a:spcAft>
                <a:spcPts val="600"/>
              </a:spcAft>
            </a:pPr>
            <a:r>
              <a:rPr lang="en-GB" sz="2100" dirty="0">
                <a:solidFill>
                  <a:schemeClr val="accent1">
                    <a:lumMod val="75000"/>
                  </a:schemeClr>
                </a:solidFill>
              </a:rPr>
              <a:t>If addendum is necessary, it will be proposed in March</a:t>
            </a:r>
          </a:p>
          <a:p>
            <a:pPr marL="342900" indent="-342900">
              <a:lnSpc>
                <a:spcPct val="134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04984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D53C44-5157-4FC8-819A-FB0EFE4684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90334" y="3143249"/>
            <a:ext cx="5976594" cy="2635381"/>
          </a:xfrm>
        </p:spPr>
        <p:txBody>
          <a:bodyPr>
            <a:normAutofit/>
          </a:bodyPr>
          <a:lstStyle/>
          <a:p>
            <a:pPr marL="0" indent="0" algn="ctr">
              <a:spcAft>
                <a:spcPts val="1200"/>
              </a:spcAft>
              <a:buNone/>
            </a:pPr>
            <a:r>
              <a:rPr lang="en-GB" sz="4800" dirty="0">
                <a:solidFill>
                  <a:schemeClr val="accent1">
                    <a:lumMod val="75000"/>
                  </a:schemeClr>
                </a:solidFill>
              </a:rPr>
              <a:t>THANK YOU !</a:t>
            </a:r>
          </a:p>
          <a:p>
            <a:pPr marL="0" indent="0" algn="ctr">
              <a:buNone/>
            </a:pPr>
            <a:r>
              <a:rPr lang="en-GB" sz="3200" dirty="0">
                <a:solidFill>
                  <a:schemeClr val="accent1">
                    <a:lumMod val="75000"/>
                  </a:schemeClr>
                </a:solidFill>
                <a:hlinkClick r:id="rId2"/>
              </a:rPr>
              <a:t>Skills4Jobs.TA@gopa.de</a:t>
            </a:r>
            <a:endParaRPr lang="en-GB" sz="32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24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3"/>
              </a:rPr>
              <a:t>https://www.facebook.com/Skills4jobsTA</a:t>
            </a:r>
            <a:endParaRPr lang="en-GB" sz="24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en-US" sz="48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Content Placeholder 3" descr="A picture containing bird&#10;&#10;Description automatically generated">
            <a:extLst>
              <a:ext uri="{FF2B5EF4-FFF2-40B4-BE49-F238E27FC236}">
                <a16:creationId xmlns:a16="http://schemas.microsoft.com/office/drawing/2014/main" id="{14648FF7-4B40-49B1-B2E2-E02DFD08CAF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90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1758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4F09CAA-5100-419D-8377-C2D81ACD148F}"/>
              </a:ext>
            </a:extLst>
          </p:cNvPr>
          <p:cNvSpPr txBox="1">
            <a:spLocks/>
          </p:cNvSpPr>
          <p:nvPr/>
        </p:nvSpPr>
        <p:spPr>
          <a:xfrm>
            <a:off x="468580" y="289726"/>
            <a:ext cx="7242546" cy="685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4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dirty="0"/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1838C0DA-3599-4D61-9931-AD357EEF43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7032" y="0"/>
            <a:ext cx="4104968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AE2F04D-0A85-4986-9E3A-B4027503C883}"/>
              </a:ext>
            </a:extLst>
          </p:cNvPr>
          <p:cNvSpPr txBox="1"/>
          <p:nvPr/>
        </p:nvSpPr>
        <p:spPr>
          <a:xfrm>
            <a:off x="380405" y="510760"/>
            <a:ext cx="7418895" cy="594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GB" sz="2800" b="1" dirty="0">
                <a:solidFill>
                  <a:schemeClr val="accent1">
                    <a:lumMod val="75000"/>
                  </a:schemeClr>
                </a:solidFill>
              </a:rPr>
              <a:t>Technical and capacity building support through 6 components</a:t>
            </a:r>
          </a:p>
          <a:p>
            <a:pPr>
              <a:spcAft>
                <a:spcPts val="1200"/>
              </a:spcAft>
            </a:pPr>
            <a:r>
              <a:rPr lang="en-GB" sz="2400" b="1" dirty="0">
                <a:solidFill>
                  <a:schemeClr val="accent1">
                    <a:lumMod val="75000"/>
                  </a:schemeClr>
                </a:solidFill>
              </a:rPr>
              <a:t>Sector reform policy </a:t>
            </a:r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development and implementation (Component 1)</a:t>
            </a:r>
          </a:p>
          <a:p>
            <a:pPr>
              <a:spcAft>
                <a:spcPts val="1200"/>
              </a:spcAft>
            </a:pPr>
            <a:r>
              <a:rPr lang="en-GB" sz="2400" b="1" dirty="0">
                <a:solidFill>
                  <a:schemeClr val="accent1">
                    <a:lumMod val="75000"/>
                  </a:schemeClr>
                </a:solidFill>
              </a:rPr>
              <a:t>Skills development</a:t>
            </a:r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 in VET, general &amp; higher education (Component 2)</a:t>
            </a:r>
          </a:p>
          <a:p>
            <a:pPr>
              <a:spcAft>
                <a:spcPts val="1200"/>
              </a:spcAft>
            </a:pPr>
            <a:r>
              <a:rPr lang="en-GB" sz="2400" b="1" dirty="0">
                <a:solidFill>
                  <a:schemeClr val="accent1">
                    <a:lumMod val="75000"/>
                  </a:schemeClr>
                </a:solidFill>
              </a:rPr>
              <a:t>Youth</a:t>
            </a:r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 policy and youth services development and implementation (Component 3)</a:t>
            </a:r>
          </a:p>
          <a:p>
            <a:pPr>
              <a:spcAft>
                <a:spcPts val="1200"/>
              </a:spcAft>
            </a:pPr>
            <a:r>
              <a:rPr lang="en-GB" sz="2400" b="1" dirty="0">
                <a:solidFill>
                  <a:schemeClr val="accent1">
                    <a:lumMod val="75000"/>
                  </a:schemeClr>
                </a:solidFill>
              </a:rPr>
              <a:t>Employment services </a:t>
            </a:r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and active labour market policy measures (Component 4)</a:t>
            </a:r>
          </a:p>
          <a:p>
            <a:pPr>
              <a:spcAft>
                <a:spcPts val="1200"/>
              </a:spcAft>
            </a:pPr>
            <a:r>
              <a:rPr lang="en-GB" sz="2400" b="1" dirty="0">
                <a:solidFill>
                  <a:schemeClr val="accent1">
                    <a:lumMod val="75000"/>
                  </a:schemeClr>
                </a:solidFill>
              </a:rPr>
              <a:t>Data systems and data sharing </a:t>
            </a:r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to support policy development and implementation (Component 5)</a:t>
            </a:r>
          </a:p>
          <a:p>
            <a:pPr>
              <a:spcAft>
                <a:spcPts val="1200"/>
              </a:spcAft>
            </a:pPr>
            <a:r>
              <a:rPr lang="en-GB" sz="2400" b="1" dirty="0">
                <a:solidFill>
                  <a:schemeClr val="accent1">
                    <a:lumMod val="75000"/>
                  </a:schemeClr>
                </a:solidFill>
              </a:rPr>
              <a:t>Skills4Jobs grant scheme </a:t>
            </a:r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implementation (Component 6)</a:t>
            </a:r>
          </a:p>
        </p:txBody>
      </p:sp>
    </p:spTree>
    <p:extLst>
      <p:ext uri="{BB962C8B-B14F-4D97-AF65-F5344CB8AC3E}">
        <p14:creationId xmlns:p14="http://schemas.microsoft.com/office/powerpoint/2010/main" val="1380118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E5595E7-86C1-4C8F-B82A-8EB52D5B3CC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4104967" cy="6858000"/>
          </a:xfr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4F09CAA-5100-419D-8377-C2D81ACD148F}"/>
              </a:ext>
            </a:extLst>
          </p:cNvPr>
          <p:cNvSpPr txBox="1">
            <a:spLocks/>
          </p:cNvSpPr>
          <p:nvPr/>
        </p:nvSpPr>
        <p:spPr>
          <a:xfrm>
            <a:off x="4528074" y="169683"/>
            <a:ext cx="7117924" cy="6688317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32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lnSpc>
                <a:spcPct val="134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5100" b="1" dirty="0">
                <a:solidFill>
                  <a:schemeClr val="accent1">
                    <a:lumMod val="75000"/>
                  </a:schemeClr>
                </a:solidFill>
              </a:rPr>
              <a:t>Overview of progress since 2</a:t>
            </a:r>
            <a:r>
              <a:rPr lang="en-GB" sz="5100" b="1" baseline="30000" dirty="0">
                <a:solidFill>
                  <a:schemeClr val="accent1">
                    <a:lumMod val="75000"/>
                  </a:schemeClr>
                </a:solidFill>
              </a:rPr>
              <a:t>nd</a:t>
            </a:r>
            <a:r>
              <a:rPr lang="en-GB" sz="5100" b="1" dirty="0">
                <a:solidFill>
                  <a:schemeClr val="accent1">
                    <a:lumMod val="75000"/>
                  </a:schemeClr>
                </a:solidFill>
              </a:rPr>
              <a:t> Steering Committee Meeting, 29.05.2020</a:t>
            </a:r>
          </a:p>
          <a:p>
            <a:pPr marL="0" indent="0">
              <a:lnSpc>
                <a:spcPct val="134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4200" b="1" dirty="0">
                <a:solidFill>
                  <a:schemeClr val="accent1">
                    <a:lumMod val="75000"/>
                  </a:schemeClr>
                </a:solidFill>
              </a:rPr>
              <a:t>Reporting </a:t>
            </a:r>
            <a:r>
              <a:rPr lang="en-GB" sz="4200" dirty="0">
                <a:solidFill>
                  <a:schemeClr val="accent1">
                    <a:lumMod val="75000"/>
                  </a:schemeClr>
                </a:solidFill>
              </a:rPr>
              <a:t>- June, July, August 2020 included in Progress Report 2, September 2020 to February 2021 will be covered in Progress report 3 which we are now working on</a:t>
            </a:r>
          </a:p>
          <a:p>
            <a:pPr marL="0" indent="0">
              <a:lnSpc>
                <a:spcPct val="134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4200" b="1" dirty="0">
                <a:solidFill>
                  <a:schemeClr val="accent1">
                    <a:lumMod val="75000"/>
                  </a:schemeClr>
                </a:solidFill>
              </a:rPr>
              <a:t>Implementation schedule </a:t>
            </a:r>
            <a:r>
              <a:rPr lang="en-GB" sz="4200" dirty="0">
                <a:solidFill>
                  <a:schemeClr val="accent1">
                    <a:lumMod val="75000"/>
                  </a:schemeClr>
                </a:solidFill>
              </a:rPr>
              <a:t>was updated several times to take account of Covid-19 factors. Despite restrictions, implementation is still broadly on target</a:t>
            </a:r>
          </a:p>
          <a:p>
            <a:pPr marL="0" indent="0">
              <a:lnSpc>
                <a:spcPct val="134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4200" b="1" dirty="0">
                <a:solidFill>
                  <a:schemeClr val="accent1">
                    <a:lumMod val="75000"/>
                  </a:schemeClr>
                </a:solidFill>
              </a:rPr>
              <a:t>Non-key expert missions </a:t>
            </a:r>
            <a:r>
              <a:rPr lang="en-GB" sz="4200" dirty="0">
                <a:solidFill>
                  <a:schemeClr val="accent1">
                    <a:lumMod val="75000"/>
                  </a:schemeClr>
                </a:solidFill>
              </a:rPr>
              <a:t>– no international experts came to Georgia – only tele-working was possible (NKEs for career guidance, youth, PES training) and the long-term Georgian NKEs played a key role </a:t>
            </a:r>
          </a:p>
          <a:p>
            <a:pPr marL="0" indent="0">
              <a:lnSpc>
                <a:spcPct val="134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4200" b="1" dirty="0">
                <a:solidFill>
                  <a:schemeClr val="accent1">
                    <a:lumMod val="75000"/>
                  </a:schemeClr>
                </a:solidFill>
              </a:rPr>
              <a:t>ROM M&amp;E </a:t>
            </a:r>
            <a:r>
              <a:rPr lang="en-GB" sz="4200" dirty="0">
                <a:solidFill>
                  <a:schemeClr val="accent1">
                    <a:lumMod val="75000"/>
                  </a:schemeClr>
                </a:solidFill>
              </a:rPr>
              <a:t>mission in October resulted in a positive monitoring report – recommended improvements have included more cross-component team working, greater involvement of Consortium partners, increased proactivity</a:t>
            </a:r>
            <a:endParaRPr lang="en-US" sz="4200" dirty="0"/>
          </a:p>
        </p:txBody>
      </p:sp>
    </p:spTree>
    <p:extLst>
      <p:ext uri="{BB962C8B-B14F-4D97-AF65-F5344CB8AC3E}">
        <p14:creationId xmlns:p14="http://schemas.microsoft.com/office/powerpoint/2010/main" val="22036397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A picture containing bird&#10;&#10;Description automatically generated">
            <a:extLst>
              <a:ext uri="{FF2B5EF4-FFF2-40B4-BE49-F238E27FC236}">
                <a16:creationId xmlns:a16="http://schemas.microsoft.com/office/drawing/2014/main" id="{14648FF7-4B40-49B1-B2E2-E02DFD08CA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9068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CFC77E6-EDDD-4777-8E60-3A645A78494A}"/>
              </a:ext>
            </a:extLst>
          </p:cNvPr>
          <p:cNvSpPr txBox="1"/>
          <p:nvPr/>
        </p:nvSpPr>
        <p:spPr>
          <a:xfrm>
            <a:off x="612740" y="1605847"/>
            <a:ext cx="11406433" cy="5165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34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400" b="1" dirty="0">
                <a:solidFill>
                  <a:schemeClr val="accent1">
                    <a:lumMod val="75000"/>
                  </a:schemeClr>
                </a:solidFill>
              </a:rPr>
              <a:t>Component 1: Sector Policies</a:t>
            </a:r>
            <a:endParaRPr lang="en-GB" sz="24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GB" sz="1850" b="1" dirty="0">
                <a:solidFill>
                  <a:schemeClr val="accent1">
                    <a:lumMod val="75000"/>
                  </a:schemeClr>
                </a:solidFill>
              </a:rPr>
              <a:t>VET Strategy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850" u="sng" dirty="0">
                <a:solidFill>
                  <a:schemeClr val="accent1">
                    <a:lumMod val="75000"/>
                  </a:schemeClr>
                </a:solidFill>
              </a:rPr>
              <a:t>Since last SC meeting</a:t>
            </a:r>
            <a:r>
              <a:rPr lang="en-GB" sz="1850" dirty="0">
                <a:solidFill>
                  <a:schemeClr val="accent1">
                    <a:lumMod val="75000"/>
                  </a:schemeClr>
                </a:solidFill>
              </a:rPr>
              <a:t>: P</a:t>
            </a:r>
            <a:r>
              <a:rPr lang="en-GB" sz="1850" b="0" dirty="0">
                <a:solidFill>
                  <a:schemeClr val="accent1">
                    <a:lumMod val="75000"/>
                  </a:schemeClr>
                </a:solidFill>
              </a:rPr>
              <a:t>reparatory workshop (July 2020), then a was coordination group supported in gathering/ analysing data incl. focus groups – situational analysis and problem trees prepared, goals/objectives are being drafted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1850" u="sng" dirty="0">
                <a:solidFill>
                  <a:schemeClr val="accent1">
                    <a:lumMod val="75000"/>
                  </a:schemeClr>
                </a:solidFill>
              </a:rPr>
              <a:t>For next period</a:t>
            </a:r>
            <a:r>
              <a:rPr lang="en-GB" sz="1850" dirty="0">
                <a:solidFill>
                  <a:schemeClr val="accent1">
                    <a:lumMod val="75000"/>
                  </a:schemeClr>
                </a:solidFill>
              </a:rPr>
              <a:t>: Completion of Strategy drafting (April), development of Action Plan by mid-2021 </a:t>
            </a:r>
            <a:endParaRPr lang="en-GB" sz="1850" b="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GB" sz="1850" b="1" dirty="0">
                <a:solidFill>
                  <a:schemeClr val="accent1">
                    <a:lumMod val="75000"/>
                  </a:schemeClr>
                </a:solidFill>
              </a:rPr>
              <a:t>Career Guidance Strategy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850" u="sng" dirty="0">
                <a:solidFill>
                  <a:schemeClr val="accent1">
                    <a:lumMod val="75000"/>
                  </a:schemeClr>
                </a:solidFill>
              </a:rPr>
              <a:t>Since last SC meeting:</a:t>
            </a:r>
            <a:r>
              <a:rPr lang="en-GB" sz="1850" dirty="0">
                <a:solidFill>
                  <a:schemeClr val="accent1">
                    <a:lumMod val="75000"/>
                  </a:schemeClr>
                </a:solidFill>
              </a:rPr>
              <a:t> Working</a:t>
            </a:r>
            <a:r>
              <a:rPr lang="en-GB" sz="1850" b="0" dirty="0">
                <a:solidFill>
                  <a:schemeClr val="accent1">
                    <a:lumMod val="75000"/>
                  </a:schemeClr>
                </a:solidFill>
              </a:rPr>
              <a:t> group supported, complete draft Strategy already submitted to </a:t>
            </a:r>
            <a:r>
              <a:rPr lang="en-GB" sz="1850" b="0" dirty="0" err="1">
                <a:solidFill>
                  <a:schemeClr val="accent1">
                    <a:lumMod val="75000"/>
                  </a:schemeClr>
                </a:solidFill>
              </a:rPr>
              <a:t>MoESCS</a:t>
            </a:r>
            <a:r>
              <a:rPr lang="en-GB" sz="1850" b="0" dirty="0">
                <a:solidFill>
                  <a:schemeClr val="accent1">
                    <a:lumMod val="75000"/>
                  </a:schemeClr>
                </a:solidFill>
              </a:rPr>
              <a:t>. Action plan drafting has been started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1850" u="sng" dirty="0">
                <a:solidFill>
                  <a:schemeClr val="accent1">
                    <a:lumMod val="75000"/>
                  </a:schemeClr>
                </a:solidFill>
              </a:rPr>
              <a:t>For next period</a:t>
            </a:r>
            <a:r>
              <a:rPr lang="en-GB" sz="1850" dirty="0">
                <a:solidFill>
                  <a:schemeClr val="accent1">
                    <a:lumMod val="75000"/>
                  </a:schemeClr>
                </a:solidFill>
              </a:rPr>
              <a:t>: Action plan to be completed</a:t>
            </a:r>
            <a:endParaRPr lang="en-GB" sz="1850" b="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GB" sz="1850" b="1" dirty="0">
                <a:solidFill>
                  <a:schemeClr val="accent1">
                    <a:lumMod val="75000"/>
                  </a:schemeClr>
                </a:solidFill>
              </a:rPr>
              <a:t>Youth Strategy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850" b="0" u="sng" dirty="0">
                <a:solidFill>
                  <a:schemeClr val="accent1">
                    <a:lumMod val="75000"/>
                  </a:schemeClr>
                </a:solidFill>
              </a:rPr>
              <a:t>Since last SC meeting: </a:t>
            </a:r>
            <a:r>
              <a:rPr lang="en-GB" sz="1850" b="0" dirty="0">
                <a:solidFill>
                  <a:schemeClr val="accent1">
                    <a:lumMod val="75000"/>
                  </a:schemeClr>
                </a:solidFill>
              </a:rPr>
              <a:t>Drafting support provided to expert group; Draft Strategy prepared, with final comments 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1850" u="sng" dirty="0">
                <a:solidFill>
                  <a:schemeClr val="accent1">
                    <a:lumMod val="75000"/>
                  </a:schemeClr>
                </a:solidFill>
              </a:rPr>
              <a:t>For next period</a:t>
            </a:r>
            <a:r>
              <a:rPr lang="en-GB" sz="1850" dirty="0">
                <a:solidFill>
                  <a:schemeClr val="accent1">
                    <a:lumMod val="75000"/>
                  </a:schemeClr>
                </a:solidFill>
              </a:rPr>
              <a:t>: Action Plan to be drafted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850" b="1" dirty="0">
                <a:solidFill>
                  <a:schemeClr val="accent1">
                    <a:lumMod val="75000"/>
                  </a:schemeClr>
                </a:solidFill>
              </a:rPr>
              <a:t>Survey of VET supply/demand in all municipalities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1850" dirty="0">
                <a:solidFill>
                  <a:schemeClr val="accent1">
                    <a:lumMod val="75000"/>
                  </a:schemeClr>
                </a:solidFill>
              </a:rPr>
              <a:t>Since last SC meeting: Survey t</a:t>
            </a:r>
            <a:r>
              <a:rPr lang="en-GB" sz="1850" b="0" dirty="0">
                <a:solidFill>
                  <a:schemeClr val="accent1">
                    <a:lumMod val="75000"/>
                  </a:schemeClr>
                </a:solidFill>
              </a:rPr>
              <a:t>o support </a:t>
            </a:r>
            <a:r>
              <a:rPr lang="en-GB" sz="1850" b="0" dirty="0" err="1">
                <a:solidFill>
                  <a:schemeClr val="accent1">
                    <a:lumMod val="75000"/>
                  </a:schemeClr>
                </a:solidFill>
              </a:rPr>
              <a:t>MoESCS</a:t>
            </a:r>
            <a:r>
              <a:rPr lang="en-GB" sz="1850" b="0" dirty="0">
                <a:solidFill>
                  <a:schemeClr val="accent1">
                    <a:lumMod val="75000"/>
                  </a:schemeClr>
                </a:solidFill>
              </a:rPr>
              <a:t> in expanding the VET provider network, based on analysis of all</a:t>
            </a:r>
            <a:r>
              <a:rPr lang="en-GB" sz="1850" dirty="0">
                <a:solidFill>
                  <a:schemeClr val="accent1">
                    <a:lumMod val="75000"/>
                  </a:schemeClr>
                </a:solidFill>
              </a:rPr>
              <a:t> available statistics supplemented by fieldwork and stakeholder consultations, was completed and</a:t>
            </a:r>
            <a:r>
              <a:rPr lang="en-GB" sz="1850" b="0" dirty="0">
                <a:solidFill>
                  <a:schemeClr val="accent1">
                    <a:lumMod val="75000"/>
                  </a:schemeClr>
                </a:solidFill>
              </a:rPr>
              <a:t> submitted to </a:t>
            </a:r>
            <a:r>
              <a:rPr lang="en-GB" sz="1850" b="0" dirty="0" err="1">
                <a:solidFill>
                  <a:schemeClr val="accent1">
                    <a:lumMod val="75000"/>
                  </a:schemeClr>
                </a:solidFill>
              </a:rPr>
              <a:t>MoESCS</a:t>
            </a:r>
            <a:r>
              <a:rPr lang="en-GB" sz="1850" b="0" dirty="0">
                <a:solidFill>
                  <a:schemeClr val="accent1">
                    <a:lumMod val="75000"/>
                  </a:schemeClr>
                </a:solidFill>
              </a:rPr>
              <a:t>  (in December) </a:t>
            </a:r>
            <a:endParaRPr lang="en-US" sz="1850" b="0" dirty="0"/>
          </a:p>
        </p:txBody>
      </p:sp>
    </p:spTree>
    <p:extLst>
      <p:ext uri="{BB962C8B-B14F-4D97-AF65-F5344CB8AC3E}">
        <p14:creationId xmlns:p14="http://schemas.microsoft.com/office/powerpoint/2010/main" val="23222499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A picture containing bird&#10;&#10;Description automatically generated">
            <a:extLst>
              <a:ext uri="{FF2B5EF4-FFF2-40B4-BE49-F238E27FC236}">
                <a16:creationId xmlns:a16="http://schemas.microsoft.com/office/drawing/2014/main" id="{14648FF7-4B40-49B1-B2E2-E02DFD08CA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9068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BAF8B58-049A-4786-BFEE-3CE790CA4101}"/>
              </a:ext>
            </a:extLst>
          </p:cNvPr>
          <p:cNvSpPr txBox="1"/>
          <p:nvPr/>
        </p:nvSpPr>
        <p:spPr>
          <a:xfrm>
            <a:off x="443060" y="600247"/>
            <a:ext cx="11748940" cy="6683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34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GB" sz="1800" b="0" u="sng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lnSpc>
                <a:spcPct val="134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GB" u="sng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GB" sz="17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Capacity Building programme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u="sng" dirty="0">
                <a:solidFill>
                  <a:schemeClr val="accent1">
                    <a:lumMod val="75000"/>
                  </a:schemeClr>
                </a:solidFill>
              </a:rPr>
              <a:t>Since last SC meeting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: Con</a:t>
            </a:r>
            <a:r>
              <a:rPr lang="en-GB" b="0" dirty="0">
                <a:solidFill>
                  <a:schemeClr val="accent1">
                    <a:lumMod val="75000"/>
                  </a:schemeClr>
                </a:solidFill>
              </a:rPr>
              <a:t>sultations in progress with beneficiaries (SESA and Youth Agency completed). Other beneficiaries to be consulted in February 2021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 u="sng" dirty="0">
                <a:solidFill>
                  <a:schemeClr val="accent1">
                    <a:lumMod val="75000"/>
                  </a:schemeClr>
                </a:solidFill>
              </a:rPr>
              <a:t>For next period: 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Comprehensive capacity plan to be finalized and implementation started</a:t>
            </a:r>
            <a:endParaRPr lang="en-GB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Sector reform policy coordination mechanisms 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 b="0" dirty="0">
                <a:solidFill>
                  <a:schemeClr val="accent1">
                    <a:lumMod val="75000"/>
                  </a:schemeClr>
                </a:solidFill>
              </a:rPr>
              <a:t>The project is working on development of proposals for improved inter-agency coordination, with the aim of sharing an ideas paper for discussion with beneficiaries at end of the current reporting period</a:t>
            </a:r>
            <a:endParaRPr lang="en-GB" b="0" u="sng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EU Budget Support indicators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u="sng" dirty="0">
                <a:solidFill>
                  <a:schemeClr val="accent1">
                    <a:lumMod val="75000"/>
                  </a:schemeClr>
                </a:solidFill>
              </a:rPr>
              <a:t>Since last SC meeting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: S</a:t>
            </a:r>
            <a:r>
              <a:rPr lang="en-GB" b="0" dirty="0">
                <a:solidFill>
                  <a:schemeClr val="accent1">
                    <a:lumMod val="75000"/>
                  </a:schemeClr>
                </a:solidFill>
              </a:rPr>
              <a:t>upport related to 2019/2020 indicators provided to EUD, </a:t>
            </a:r>
            <a:r>
              <a:rPr lang="en-GB" b="0" dirty="0" err="1">
                <a:solidFill>
                  <a:schemeClr val="accent1">
                    <a:lumMod val="75000"/>
                  </a:schemeClr>
                </a:solidFill>
              </a:rPr>
              <a:t>MoESCS</a:t>
            </a:r>
            <a:r>
              <a:rPr lang="en-GB" b="0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GB" b="0" dirty="0" err="1">
                <a:solidFill>
                  <a:schemeClr val="accent1">
                    <a:lumMod val="75000"/>
                  </a:schemeClr>
                </a:solidFill>
              </a:rPr>
              <a:t>MoESD</a:t>
            </a:r>
            <a:r>
              <a:rPr lang="en-GB" b="0" dirty="0">
                <a:solidFill>
                  <a:schemeClr val="accent1">
                    <a:lumMod val="75000"/>
                  </a:schemeClr>
                </a:solidFill>
              </a:rPr>
              <a:t> and </a:t>
            </a:r>
            <a:r>
              <a:rPr lang="en-GB" b="0" dirty="0" err="1">
                <a:solidFill>
                  <a:schemeClr val="accent1">
                    <a:lumMod val="75000"/>
                  </a:schemeClr>
                </a:solidFill>
              </a:rPr>
              <a:t>MoIDPLHSA</a:t>
            </a:r>
            <a:r>
              <a:rPr lang="en-GB" b="0" dirty="0">
                <a:solidFill>
                  <a:schemeClr val="accent1">
                    <a:lumMod val="75000"/>
                  </a:schemeClr>
                </a:solidFill>
              </a:rPr>
              <a:t> in RP2, consultation with Review Team in RP3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 u="sng" dirty="0">
                <a:solidFill>
                  <a:schemeClr val="accent1">
                    <a:lumMod val="75000"/>
                  </a:schemeClr>
                </a:solidFill>
              </a:rPr>
              <a:t>For next period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: Support related to 2021 indicators to be provided (May 2021)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Thematic workshops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 u="sng" dirty="0">
                <a:solidFill>
                  <a:schemeClr val="accent1">
                    <a:lumMod val="75000"/>
                  </a:schemeClr>
                </a:solidFill>
              </a:rPr>
              <a:t>For next period: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 2 workshops, tentatively on gender issues and on social partnership</a:t>
            </a:r>
            <a:endParaRPr lang="en-GB" u="sng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Communications</a:t>
            </a:r>
            <a:r>
              <a:rPr lang="en-GB" b="0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u="sng" dirty="0">
                <a:solidFill>
                  <a:schemeClr val="accent1">
                    <a:lumMod val="75000"/>
                  </a:schemeClr>
                </a:solidFill>
              </a:rPr>
              <a:t>Since last SC meeting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n-GB" b="0" dirty="0">
                <a:solidFill>
                  <a:schemeClr val="accent1">
                    <a:lumMod val="75000"/>
                  </a:schemeClr>
                </a:solidFill>
              </a:rPr>
              <a:t>Visibility support provided to SESA and Youth Agency events in August 2020. 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O</a:t>
            </a:r>
            <a:r>
              <a:rPr lang="en-GB" b="0" dirty="0">
                <a:solidFill>
                  <a:schemeClr val="accent1">
                    <a:lumMod val="75000"/>
                  </a:schemeClr>
                </a:solidFill>
              </a:rPr>
              <a:t>rganizational support provided to </a:t>
            </a:r>
            <a:r>
              <a:rPr lang="en-GB" b="0" dirty="0" err="1">
                <a:solidFill>
                  <a:schemeClr val="accent1">
                    <a:lumMod val="75000"/>
                  </a:schemeClr>
                </a:solidFill>
              </a:rPr>
              <a:t>MoESCS</a:t>
            </a:r>
            <a:r>
              <a:rPr lang="en-GB" b="0" dirty="0">
                <a:solidFill>
                  <a:schemeClr val="accent1">
                    <a:lumMod val="75000"/>
                  </a:schemeClr>
                </a:solidFill>
              </a:rPr>
              <a:t> for Skills Week (December,) including dedicated Skills4Jobs event and VET Donor event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 u="sng" dirty="0">
                <a:solidFill>
                  <a:schemeClr val="accent1">
                    <a:lumMod val="75000"/>
                  </a:schemeClr>
                </a:solidFill>
              </a:rPr>
              <a:t>For next period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: Communications plan for 2021 developed/implementation begun, branding support to SESA</a:t>
            </a:r>
            <a:endParaRPr lang="en-GB" b="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lnSpc>
                <a:spcPct val="134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b="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4859442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4F09CAA-5100-419D-8377-C2D81ACD148F}"/>
              </a:ext>
            </a:extLst>
          </p:cNvPr>
          <p:cNvSpPr txBox="1">
            <a:spLocks/>
          </p:cNvSpPr>
          <p:nvPr/>
        </p:nvSpPr>
        <p:spPr>
          <a:xfrm>
            <a:off x="468580" y="289726"/>
            <a:ext cx="7242546" cy="685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4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dirty="0"/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1838C0DA-3599-4D61-9931-AD357EEF43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7032" y="0"/>
            <a:ext cx="4104968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AE2F04D-0A85-4986-9E3A-B4027503C883}"/>
              </a:ext>
            </a:extLst>
          </p:cNvPr>
          <p:cNvSpPr txBox="1"/>
          <p:nvPr/>
        </p:nvSpPr>
        <p:spPr>
          <a:xfrm>
            <a:off x="468580" y="289726"/>
            <a:ext cx="7418895" cy="67556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GB" sz="2800" b="1" dirty="0">
                <a:solidFill>
                  <a:schemeClr val="accent1">
                    <a:lumMod val="75000"/>
                  </a:schemeClr>
                </a:solidFill>
              </a:rPr>
              <a:t>Component 2: Skills Development</a:t>
            </a:r>
          </a:p>
          <a:p>
            <a:r>
              <a:rPr lang="en-GB" sz="1900" b="1" dirty="0">
                <a:solidFill>
                  <a:schemeClr val="accent1">
                    <a:lumMod val="75000"/>
                  </a:schemeClr>
                </a:solidFill>
              </a:rPr>
              <a:t>Innovative learning practices</a:t>
            </a:r>
          </a:p>
          <a:p>
            <a:pPr>
              <a:spcAft>
                <a:spcPts val="600"/>
              </a:spcAft>
            </a:pPr>
            <a:r>
              <a:rPr lang="en-GB" sz="1900" dirty="0">
                <a:solidFill>
                  <a:schemeClr val="accent1">
                    <a:lumMod val="75000"/>
                  </a:schemeClr>
                </a:solidFill>
              </a:rPr>
              <a:t>For next period: We have agreed with </a:t>
            </a:r>
            <a:r>
              <a:rPr lang="en-GB" sz="1900" dirty="0" err="1">
                <a:solidFill>
                  <a:schemeClr val="accent1">
                    <a:lumMod val="75000"/>
                  </a:schemeClr>
                </a:solidFill>
              </a:rPr>
              <a:t>MoESCS</a:t>
            </a:r>
            <a:r>
              <a:rPr lang="en-GB" sz="1900" dirty="0">
                <a:solidFill>
                  <a:schemeClr val="accent1">
                    <a:lumMod val="75000"/>
                  </a:schemeClr>
                </a:solidFill>
              </a:rPr>
              <a:t> to recruit an international NKE to prepare a concept paper and action plan </a:t>
            </a:r>
          </a:p>
          <a:p>
            <a:r>
              <a:rPr lang="en-GB" sz="1900" b="1" dirty="0">
                <a:solidFill>
                  <a:schemeClr val="accent1">
                    <a:lumMod val="75000"/>
                  </a:schemeClr>
                </a:solidFill>
              </a:rPr>
              <a:t>Improved VET access measures for targeted groups</a:t>
            </a:r>
          </a:p>
          <a:p>
            <a:pPr>
              <a:spcAft>
                <a:spcPts val="600"/>
              </a:spcAft>
            </a:pPr>
            <a:r>
              <a:rPr lang="en-GB" sz="1900" dirty="0">
                <a:solidFill>
                  <a:schemeClr val="accent1">
                    <a:lumMod val="75000"/>
                  </a:schemeClr>
                </a:solidFill>
              </a:rPr>
              <a:t>For next period: following on from the geographical survey, we will develop a set of measures to improve access for targeted groups, particularly in regions where current access is limited</a:t>
            </a:r>
          </a:p>
          <a:p>
            <a:r>
              <a:rPr lang="en-GB" sz="1900" b="1" dirty="0">
                <a:solidFill>
                  <a:schemeClr val="accent1">
                    <a:lumMod val="75000"/>
                  </a:schemeClr>
                </a:solidFill>
              </a:rPr>
              <a:t>Career guidance in schools, colleges, universities</a:t>
            </a:r>
          </a:p>
          <a:p>
            <a:pPr>
              <a:spcAft>
                <a:spcPts val="600"/>
              </a:spcAft>
            </a:pPr>
            <a:r>
              <a:rPr lang="en-GB" sz="1900" dirty="0">
                <a:solidFill>
                  <a:schemeClr val="accent1">
                    <a:lumMod val="75000"/>
                  </a:schemeClr>
                </a:solidFill>
              </a:rPr>
              <a:t>For next period: following on from adoption of the Career Guidance Strategy and Action Plan, we will propose and support related implementation measures including piloting   </a:t>
            </a:r>
          </a:p>
          <a:p>
            <a:r>
              <a:rPr lang="en-GB" sz="1900" b="1" dirty="0">
                <a:solidFill>
                  <a:schemeClr val="accent1">
                    <a:lumMod val="75000"/>
                  </a:schemeClr>
                </a:solidFill>
              </a:rPr>
              <a:t>Entrepreneurship key competence development </a:t>
            </a:r>
          </a:p>
          <a:p>
            <a:pPr>
              <a:spcAft>
                <a:spcPts val="600"/>
              </a:spcAft>
            </a:pPr>
            <a:r>
              <a:rPr lang="en-GB" sz="1900" dirty="0">
                <a:solidFill>
                  <a:schemeClr val="accent1">
                    <a:lumMod val="75000"/>
                  </a:schemeClr>
                </a:solidFill>
              </a:rPr>
              <a:t>For next period: We are recruiting an international NKE to support </a:t>
            </a:r>
            <a:r>
              <a:rPr lang="en-GB" sz="1900" dirty="0" err="1">
                <a:solidFill>
                  <a:schemeClr val="accent1">
                    <a:lumMod val="75000"/>
                  </a:schemeClr>
                </a:solidFill>
              </a:rPr>
              <a:t>MoESCS</a:t>
            </a:r>
            <a:r>
              <a:rPr lang="en-GB" sz="1900" dirty="0">
                <a:solidFill>
                  <a:schemeClr val="accent1">
                    <a:lumMod val="75000"/>
                  </a:schemeClr>
                </a:solidFill>
              </a:rPr>
              <a:t> in piloting implementation in general, vocational and higher education programmes (This activity will also be linked with work on youth entrepreneurship with Youth Agency)</a:t>
            </a:r>
          </a:p>
          <a:p>
            <a:r>
              <a:rPr lang="en-GB" sz="1900" b="1" dirty="0">
                <a:solidFill>
                  <a:schemeClr val="accent1">
                    <a:lumMod val="75000"/>
                  </a:schemeClr>
                </a:solidFill>
              </a:rPr>
              <a:t>Identified implementation issue</a:t>
            </a:r>
          </a:p>
          <a:p>
            <a:pPr>
              <a:spcAft>
                <a:spcPts val="600"/>
              </a:spcAft>
            </a:pPr>
            <a:r>
              <a:rPr lang="en-GB" sz="1900" i="1" dirty="0">
                <a:solidFill>
                  <a:schemeClr val="accent1">
                    <a:lumMod val="75000"/>
                  </a:schemeClr>
                </a:solidFill>
              </a:rPr>
              <a:t>As other large donor projects come on stream, </a:t>
            </a:r>
            <a:r>
              <a:rPr lang="en-GB" sz="1900" i="1" dirty="0" err="1">
                <a:solidFill>
                  <a:schemeClr val="accent1">
                    <a:lumMod val="75000"/>
                  </a:schemeClr>
                </a:solidFill>
              </a:rPr>
              <a:t>MoESCS</a:t>
            </a:r>
            <a:r>
              <a:rPr lang="en-GB" sz="1900" i="1" dirty="0">
                <a:solidFill>
                  <a:schemeClr val="accent1">
                    <a:lumMod val="75000"/>
                  </a:schemeClr>
                </a:solidFill>
              </a:rPr>
              <a:t> wishes EU to concentrate on supporting development of policies/concepts </a:t>
            </a:r>
          </a:p>
          <a:p>
            <a:pPr>
              <a:spcAft>
                <a:spcPts val="600"/>
              </a:spcAft>
            </a:pPr>
            <a:endParaRPr lang="en-GB" sz="19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3016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E5595E7-86C1-4C8F-B82A-8EB52D5B3CC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4104967" cy="6858000"/>
          </a:xfr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4F09CAA-5100-419D-8377-C2D81ACD148F}"/>
              </a:ext>
            </a:extLst>
          </p:cNvPr>
          <p:cNvSpPr txBox="1">
            <a:spLocks/>
          </p:cNvSpPr>
          <p:nvPr/>
        </p:nvSpPr>
        <p:spPr>
          <a:xfrm>
            <a:off x="4505325" y="314325"/>
            <a:ext cx="6858000" cy="64103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FD36EBD-5183-41C0-BAF7-9B9AF52A252B}"/>
              </a:ext>
            </a:extLst>
          </p:cNvPr>
          <p:cNvSpPr txBox="1"/>
          <p:nvPr/>
        </p:nvSpPr>
        <p:spPr>
          <a:xfrm>
            <a:off x="4798244" y="780276"/>
            <a:ext cx="6740165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2800" b="1" dirty="0">
                <a:solidFill>
                  <a:schemeClr val="accent1">
                    <a:lumMod val="75000"/>
                  </a:schemeClr>
                </a:solidFill>
              </a:rPr>
              <a:t>Component 3: Youth</a:t>
            </a:r>
          </a:p>
          <a:p>
            <a:r>
              <a:rPr lang="en-GB" sz="2100" b="1" dirty="0">
                <a:solidFill>
                  <a:schemeClr val="accent1">
                    <a:lumMod val="75000"/>
                  </a:schemeClr>
                </a:solidFill>
              </a:rPr>
              <a:t>Youth Agency staff development</a:t>
            </a:r>
          </a:p>
          <a:p>
            <a:pPr>
              <a:spcAft>
                <a:spcPts val="600"/>
              </a:spcAft>
            </a:pPr>
            <a:r>
              <a:rPr lang="en-GB" sz="2100" u="sng" dirty="0">
                <a:solidFill>
                  <a:schemeClr val="accent1">
                    <a:lumMod val="75000"/>
                  </a:schemeClr>
                </a:solidFill>
              </a:rPr>
              <a:t>For next period: </a:t>
            </a:r>
            <a:r>
              <a:rPr lang="en-GB" sz="2100" dirty="0">
                <a:solidFill>
                  <a:schemeClr val="accent1">
                    <a:lumMod val="75000"/>
                  </a:schemeClr>
                </a:solidFill>
              </a:rPr>
              <a:t>We agreed with the Youth Agency to begin providing training and coaching in key areas of need including project management, monitoring &amp; evaluation, career guidance, development of training courses etc. </a:t>
            </a:r>
          </a:p>
          <a:p>
            <a:r>
              <a:rPr lang="en-GB" sz="2100" b="1" dirty="0">
                <a:solidFill>
                  <a:schemeClr val="accent1">
                    <a:lumMod val="75000"/>
                  </a:schemeClr>
                </a:solidFill>
              </a:rPr>
              <a:t>Professional development for youth workers</a:t>
            </a:r>
          </a:p>
          <a:p>
            <a:pPr>
              <a:spcAft>
                <a:spcPts val="600"/>
              </a:spcAft>
            </a:pPr>
            <a:r>
              <a:rPr lang="en-GB" sz="2100" u="sng" dirty="0">
                <a:solidFill>
                  <a:schemeClr val="accent1">
                    <a:lumMod val="75000"/>
                  </a:schemeClr>
                </a:solidFill>
              </a:rPr>
              <a:t>For next period</a:t>
            </a:r>
            <a:r>
              <a:rPr lang="en-GB" sz="2100" dirty="0">
                <a:solidFill>
                  <a:schemeClr val="accent1">
                    <a:lumMod val="75000"/>
                  </a:schemeClr>
                </a:solidFill>
              </a:rPr>
              <a:t>: Work will be started on developing a youth worker training programme at a more advanced level than the existing short course provision. Discussions with the Youth Agency under way about aims, objectives and possible content of the programme</a:t>
            </a:r>
          </a:p>
          <a:p>
            <a:pPr>
              <a:spcAft>
                <a:spcPts val="600"/>
              </a:spcAft>
            </a:pPr>
            <a:r>
              <a:rPr lang="en-GB" sz="2100" b="1" dirty="0">
                <a:solidFill>
                  <a:schemeClr val="accent1">
                    <a:lumMod val="75000"/>
                  </a:schemeClr>
                </a:solidFill>
              </a:rPr>
              <a:t>Possible implementation issue  </a:t>
            </a:r>
          </a:p>
          <a:p>
            <a:pPr>
              <a:spcAft>
                <a:spcPts val="600"/>
              </a:spcAft>
            </a:pPr>
            <a:r>
              <a:rPr lang="en-GB" sz="2100" i="1" dirty="0">
                <a:solidFill>
                  <a:schemeClr val="accent1">
                    <a:lumMod val="75000"/>
                  </a:schemeClr>
                </a:solidFill>
              </a:rPr>
              <a:t>Will establishment of new </a:t>
            </a:r>
            <a:r>
              <a:rPr lang="en-GB" sz="2100" i="1" dirty="0" err="1">
                <a:solidFill>
                  <a:schemeClr val="accent1">
                    <a:lumMod val="75000"/>
                  </a:schemeClr>
                </a:solidFill>
              </a:rPr>
              <a:t>MoCSY</a:t>
            </a:r>
            <a:r>
              <a:rPr lang="en-GB" sz="2100" i="1" dirty="0">
                <a:solidFill>
                  <a:schemeClr val="accent1">
                    <a:lumMod val="75000"/>
                  </a:schemeClr>
                </a:solidFill>
              </a:rPr>
              <a:t> have any implications for project implementation? </a:t>
            </a:r>
            <a:r>
              <a:rPr lang="en-GB" sz="2100" b="1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936071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4F09CAA-5100-419D-8377-C2D81ACD148F}"/>
              </a:ext>
            </a:extLst>
          </p:cNvPr>
          <p:cNvSpPr txBox="1">
            <a:spLocks/>
          </p:cNvSpPr>
          <p:nvPr/>
        </p:nvSpPr>
        <p:spPr>
          <a:xfrm>
            <a:off x="468580" y="289726"/>
            <a:ext cx="7242546" cy="685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4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dirty="0"/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1838C0DA-3599-4D61-9931-AD357EEF43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7032" y="0"/>
            <a:ext cx="4104968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1253E8F-05F7-431D-B142-F819964AF02B}"/>
              </a:ext>
            </a:extLst>
          </p:cNvPr>
          <p:cNvSpPr txBox="1"/>
          <p:nvPr/>
        </p:nvSpPr>
        <p:spPr>
          <a:xfrm>
            <a:off x="419088" y="74219"/>
            <a:ext cx="7371761" cy="68095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GB" sz="2800" b="1" dirty="0">
                <a:solidFill>
                  <a:schemeClr val="accent1">
                    <a:lumMod val="75000"/>
                  </a:schemeClr>
                </a:solidFill>
              </a:rPr>
              <a:t>Component 4: Employment services 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sz="1850" b="1" dirty="0">
                <a:solidFill>
                  <a:schemeClr val="accent1">
                    <a:lumMod val="75000"/>
                  </a:schemeClr>
                </a:solidFill>
              </a:rPr>
              <a:t>New service model</a:t>
            </a:r>
          </a:p>
          <a:p>
            <a:r>
              <a:rPr lang="en-GB" sz="1850" dirty="0">
                <a:solidFill>
                  <a:schemeClr val="accent1">
                    <a:lumMod val="75000"/>
                  </a:schemeClr>
                </a:solidFill>
              </a:rPr>
              <a:t>Since last SC meeting: Field visits to evaluate service delivery capacity of SESA offices started (all Tbilisi, Gori) but not completed because of travel restrictions; possible handbook content reviewed; various ad hoc reports prepared (qualitative surveys, PES outsourcing); coordination with SESA’s grant project </a:t>
            </a:r>
          </a:p>
          <a:p>
            <a:pPr>
              <a:spcAft>
                <a:spcPts val="600"/>
              </a:spcAft>
            </a:pPr>
            <a:r>
              <a:rPr lang="en-GB" sz="1850" dirty="0">
                <a:solidFill>
                  <a:schemeClr val="accent1">
                    <a:lumMod val="75000"/>
                  </a:schemeClr>
                </a:solidFill>
              </a:rPr>
              <a:t>For next period: completion of field visits and evaluation of facilities, drafting of handbooks to be started, support to be provided to service delivery</a:t>
            </a:r>
          </a:p>
          <a:p>
            <a:r>
              <a:rPr lang="en-GB" sz="1850" b="1" dirty="0">
                <a:solidFill>
                  <a:schemeClr val="accent1">
                    <a:lumMod val="75000"/>
                  </a:schemeClr>
                </a:solidFill>
              </a:rPr>
              <a:t>ALMP measures</a:t>
            </a:r>
          </a:p>
          <a:p>
            <a:pPr>
              <a:spcAft>
                <a:spcPts val="600"/>
              </a:spcAft>
            </a:pPr>
            <a:r>
              <a:rPr lang="en-GB" sz="1850" dirty="0">
                <a:solidFill>
                  <a:schemeClr val="accent1">
                    <a:lumMod val="75000"/>
                  </a:schemeClr>
                </a:solidFill>
              </a:rPr>
              <a:t>For next period: current implementation status to be reviewed, drafting of revised measures to be started </a:t>
            </a:r>
          </a:p>
          <a:p>
            <a:r>
              <a:rPr lang="en-GB" sz="1850" b="1" dirty="0">
                <a:solidFill>
                  <a:schemeClr val="accent1">
                    <a:lumMod val="75000"/>
                  </a:schemeClr>
                </a:solidFill>
              </a:rPr>
              <a:t>Capacity building</a:t>
            </a:r>
          </a:p>
          <a:p>
            <a:r>
              <a:rPr lang="en-GB" sz="1850" dirty="0">
                <a:solidFill>
                  <a:schemeClr val="accent1">
                    <a:lumMod val="75000"/>
                  </a:schemeClr>
                </a:solidFill>
              </a:rPr>
              <a:t>Since last SC meeting: Induction training provided for all SESA staff so far recruited (September 2020), institutional development workshops plan reviewed</a:t>
            </a:r>
          </a:p>
          <a:p>
            <a:pPr>
              <a:spcAft>
                <a:spcPts val="600"/>
              </a:spcAft>
            </a:pPr>
            <a:r>
              <a:rPr lang="en-GB" sz="1850" dirty="0">
                <a:solidFill>
                  <a:schemeClr val="accent1">
                    <a:lumMod val="75000"/>
                  </a:schemeClr>
                </a:solidFill>
              </a:rPr>
              <a:t>For next period: Continuing of SESA staff training according to agreed plan, workshop delivery started</a:t>
            </a:r>
          </a:p>
          <a:p>
            <a:r>
              <a:rPr lang="en-GB" sz="1850" b="1" dirty="0">
                <a:solidFill>
                  <a:schemeClr val="accent1">
                    <a:lumMod val="75000"/>
                  </a:schemeClr>
                </a:solidFill>
              </a:rPr>
              <a:t>Issue to be resolved</a:t>
            </a:r>
          </a:p>
          <a:p>
            <a:pPr>
              <a:spcAft>
                <a:spcPts val="600"/>
              </a:spcAft>
            </a:pPr>
            <a:r>
              <a:rPr lang="en-GB" sz="1850" i="1" dirty="0">
                <a:solidFill>
                  <a:schemeClr val="accent1">
                    <a:lumMod val="75000"/>
                  </a:schemeClr>
                </a:solidFill>
              </a:rPr>
              <a:t>Project no longer has office space in </a:t>
            </a:r>
            <a:r>
              <a:rPr lang="en-GB" sz="1850" i="1" dirty="0" err="1">
                <a:solidFill>
                  <a:schemeClr val="accent1">
                    <a:lumMod val="75000"/>
                  </a:schemeClr>
                </a:solidFill>
              </a:rPr>
              <a:t>MoIDPLHSA</a:t>
            </a:r>
            <a:r>
              <a:rPr lang="en-GB" sz="1850" i="1" dirty="0">
                <a:solidFill>
                  <a:schemeClr val="accent1">
                    <a:lumMod val="75000"/>
                  </a:schemeClr>
                </a:solidFill>
              </a:rPr>
              <a:t>/SESA, which may inhibit day-to-day contact</a:t>
            </a:r>
          </a:p>
        </p:txBody>
      </p:sp>
    </p:spTree>
    <p:extLst>
      <p:ext uri="{BB962C8B-B14F-4D97-AF65-F5344CB8AC3E}">
        <p14:creationId xmlns:p14="http://schemas.microsoft.com/office/powerpoint/2010/main" val="40024200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A picture containing bird&#10;&#10;Description automatically generated">
            <a:extLst>
              <a:ext uri="{FF2B5EF4-FFF2-40B4-BE49-F238E27FC236}">
                <a16:creationId xmlns:a16="http://schemas.microsoft.com/office/drawing/2014/main" id="{14648FF7-4B40-49B1-B2E2-E02DFD08CA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9068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BAF8B58-049A-4786-BFEE-3CE790CA4101}"/>
              </a:ext>
            </a:extLst>
          </p:cNvPr>
          <p:cNvSpPr txBox="1"/>
          <p:nvPr/>
        </p:nvSpPr>
        <p:spPr>
          <a:xfrm>
            <a:off x="443060" y="666235"/>
            <a:ext cx="11748940" cy="61958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34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GB" sz="1800" b="0" u="sng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GB" sz="24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GB" sz="12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400" b="1" dirty="0">
                <a:solidFill>
                  <a:schemeClr val="accent1">
                    <a:lumMod val="75000"/>
                  </a:schemeClr>
                </a:solidFill>
              </a:rPr>
              <a:t>Component 5: Data systems and analysis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850" b="1" dirty="0">
                <a:solidFill>
                  <a:schemeClr val="accent1">
                    <a:lumMod val="75000"/>
                  </a:schemeClr>
                </a:solidFill>
              </a:rPr>
              <a:t>Networking of data sources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850" u="sng" dirty="0">
                <a:solidFill>
                  <a:schemeClr val="accent1">
                    <a:lumMod val="75000"/>
                  </a:schemeClr>
                </a:solidFill>
              </a:rPr>
              <a:t>Since last SC meeting</a:t>
            </a:r>
            <a:r>
              <a:rPr lang="en-GB" sz="1850" dirty="0">
                <a:solidFill>
                  <a:schemeClr val="accent1">
                    <a:lumMod val="75000"/>
                  </a:schemeClr>
                </a:solidFill>
              </a:rPr>
              <a:t>: Data warehouse concept paper revised and submitted to </a:t>
            </a:r>
            <a:r>
              <a:rPr lang="en-GB" sz="1850" dirty="0" err="1">
                <a:solidFill>
                  <a:schemeClr val="accent1">
                    <a:lumMod val="75000"/>
                  </a:schemeClr>
                </a:solidFill>
              </a:rPr>
              <a:t>MoESD</a:t>
            </a:r>
            <a:r>
              <a:rPr lang="en-GB" sz="1850" dirty="0">
                <a:solidFill>
                  <a:schemeClr val="accent1">
                    <a:lumMod val="75000"/>
                  </a:schemeClr>
                </a:solidFill>
              </a:rPr>
              <a:t>. Dialogue started with other ministries. Assignment </a:t>
            </a:r>
            <a:r>
              <a:rPr lang="en-GB" sz="1850" dirty="0" err="1">
                <a:solidFill>
                  <a:schemeClr val="accent1">
                    <a:lumMod val="75000"/>
                  </a:schemeClr>
                </a:solidFill>
              </a:rPr>
              <a:t>ToR</a:t>
            </a:r>
            <a:r>
              <a:rPr lang="en-GB" sz="1850" dirty="0">
                <a:solidFill>
                  <a:schemeClr val="accent1">
                    <a:lumMod val="75000"/>
                  </a:schemeClr>
                </a:solidFill>
              </a:rPr>
              <a:t> drafted and possible international NKE identified to carry out technical evaluation</a:t>
            </a:r>
            <a:endParaRPr lang="en-GB" sz="1850" b="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1850" u="sng" dirty="0">
                <a:solidFill>
                  <a:schemeClr val="accent1">
                    <a:lumMod val="75000"/>
                  </a:schemeClr>
                </a:solidFill>
              </a:rPr>
              <a:t>For next period</a:t>
            </a:r>
            <a:r>
              <a:rPr lang="en-GB" sz="1850" dirty="0">
                <a:solidFill>
                  <a:schemeClr val="accent1">
                    <a:lumMod val="75000"/>
                  </a:schemeClr>
                </a:solidFill>
              </a:rPr>
              <a:t>: Needs evaluation to be carried out, with recommendations/draft specification</a:t>
            </a:r>
            <a:endParaRPr lang="en-GB" sz="185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GB" sz="1850" b="1" dirty="0">
                <a:solidFill>
                  <a:schemeClr val="accent1">
                    <a:lumMod val="75000"/>
                  </a:schemeClr>
                </a:solidFill>
              </a:rPr>
              <a:t>LMIMS portal/</a:t>
            </a:r>
            <a:r>
              <a:rPr lang="en-GB" sz="1850" b="1" dirty="0" err="1">
                <a:solidFill>
                  <a:schemeClr val="accent1">
                    <a:lumMod val="75000"/>
                  </a:schemeClr>
                </a:solidFill>
              </a:rPr>
              <a:t>WorkNet</a:t>
            </a:r>
            <a:r>
              <a:rPr lang="en-GB" sz="185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850" u="sng" dirty="0">
                <a:solidFill>
                  <a:schemeClr val="accent1">
                    <a:lumMod val="75000"/>
                  </a:schemeClr>
                </a:solidFill>
              </a:rPr>
              <a:t>Since last SC meeting</a:t>
            </a:r>
            <a:r>
              <a:rPr lang="en-GB" sz="1850" dirty="0">
                <a:solidFill>
                  <a:schemeClr val="accent1">
                    <a:lumMod val="75000"/>
                  </a:schemeClr>
                </a:solidFill>
              </a:rPr>
              <a:t>: Needs discussed with SESA and possible options identified</a:t>
            </a:r>
          </a:p>
          <a:p>
            <a:pPr>
              <a:spcAft>
                <a:spcPts val="600"/>
              </a:spcAft>
            </a:pPr>
            <a:r>
              <a:rPr lang="en-GB" sz="1850" u="sng" dirty="0">
                <a:solidFill>
                  <a:schemeClr val="accent1">
                    <a:lumMod val="75000"/>
                  </a:schemeClr>
                </a:solidFill>
              </a:rPr>
              <a:t>For next period</a:t>
            </a:r>
            <a:r>
              <a:rPr lang="en-GB" sz="1850" dirty="0">
                <a:solidFill>
                  <a:schemeClr val="accent1">
                    <a:lumMod val="75000"/>
                  </a:schemeClr>
                </a:solidFill>
              </a:rPr>
              <a:t>: Needs evaluation to be carried out by technical expert, with recommendations/draft specification</a:t>
            </a:r>
            <a:endParaRPr lang="en-GB" sz="185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GB" sz="1850" b="1" dirty="0">
                <a:solidFill>
                  <a:schemeClr val="accent1">
                    <a:lumMod val="75000"/>
                  </a:schemeClr>
                </a:solidFill>
              </a:rPr>
              <a:t>LMIS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850" u="sng" dirty="0">
                <a:solidFill>
                  <a:schemeClr val="accent1">
                    <a:lumMod val="75000"/>
                  </a:schemeClr>
                </a:solidFill>
              </a:rPr>
              <a:t>Since last SC meeting</a:t>
            </a:r>
            <a:r>
              <a:rPr lang="en-GB" sz="1850" dirty="0">
                <a:solidFill>
                  <a:schemeClr val="accent1">
                    <a:lumMod val="75000"/>
                  </a:schemeClr>
                </a:solidFill>
              </a:rPr>
              <a:t>: Guidance for sector LM analyses drafted incl. specific approaches for energy/transport sectors. Possible methodologies for 5-year macroeconomic forecasting model investigated, including consultations with Cambridge Econometrics regarding use of CEDEFOP forecasting model and with EU twinning project in GEOSTAT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1850" u="sng" dirty="0">
                <a:solidFill>
                  <a:schemeClr val="accent1">
                    <a:lumMod val="75000"/>
                  </a:schemeClr>
                </a:solidFill>
              </a:rPr>
              <a:t>For next period</a:t>
            </a:r>
            <a:r>
              <a:rPr lang="en-GB" sz="1850" dirty="0">
                <a:solidFill>
                  <a:schemeClr val="accent1">
                    <a:lumMod val="75000"/>
                  </a:schemeClr>
                </a:solidFill>
              </a:rPr>
              <a:t>: Support to sector analyses if implemented by </a:t>
            </a:r>
            <a:r>
              <a:rPr lang="en-GB" sz="1850" dirty="0" err="1">
                <a:solidFill>
                  <a:schemeClr val="accent1">
                    <a:lumMod val="75000"/>
                  </a:schemeClr>
                </a:solidFill>
              </a:rPr>
              <a:t>MoESD</a:t>
            </a:r>
            <a:r>
              <a:rPr lang="en-GB" sz="1850" dirty="0">
                <a:solidFill>
                  <a:schemeClr val="accent1">
                    <a:lumMod val="75000"/>
                  </a:schemeClr>
                </a:solidFill>
              </a:rPr>
              <a:t>, development of specific proposal for adaptation/use of CEDEFOP forecasting model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850" b="1" dirty="0">
                <a:solidFill>
                  <a:schemeClr val="accent1">
                    <a:lumMod val="75000"/>
                  </a:schemeClr>
                </a:solidFill>
              </a:rPr>
              <a:t>EMIS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1850" u="sng" dirty="0">
                <a:solidFill>
                  <a:schemeClr val="accent1">
                    <a:lumMod val="75000"/>
                  </a:schemeClr>
                </a:solidFill>
              </a:rPr>
              <a:t>For next period</a:t>
            </a:r>
            <a:r>
              <a:rPr lang="en-GB" sz="1850" dirty="0">
                <a:solidFill>
                  <a:schemeClr val="accent1">
                    <a:lumMod val="75000"/>
                  </a:schemeClr>
                </a:solidFill>
              </a:rPr>
              <a:t>: Consultation and agreement on assistance to be provided on data networking and use in policy making</a:t>
            </a:r>
          </a:p>
        </p:txBody>
      </p:sp>
    </p:spTree>
    <p:extLst>
      <p:ext uri="{BB962C8B-B14F-4D97-AF65-F5344CB8AC3E}">
        <p14:creationId xmlns:p14="http://schemas.microsoft.com/office/powerpoint/2010/main" val="1887269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9961</TotalTime>
  <Words>1544</Words>
  <Application>Microsoft Office PowerPoint</Application>
  <PresentationFormat>Widescreen</PresentationFormat>
  <Paragraphs>117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Mia</dc:creator>
  <cp:lastModifiedBy>David Handley</cp:lastModifiedBy>
  <cp:revision>50</cp:revision>
  <dcterms:created xsi:type="dcterms:W3CDTF">2020-08-06T11:25:48Z</dcterms:created>
  <dcterms:modified xsi:type="dcterms:W3CDTF">2021-02-04T09:37:50Z</dcterms:modified>
</cp:coreProperties>
</file>